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58" r:id="rId6"/>
    <p:sldId id="264" r:id="rId7"/>
    <p:sldId id="265" r:id="rId8"/>
    <p:sldId id="267" r:id="rId9"/>
    <p:sldId id="268" r:id="rId10"/>
    <p:sldId id="269" r:id="rId11"/>
    <p:sldId id="270" r:id="rId12"/>
    <p:sldId id="271" r:id="rId13"/>
    <p:sldId id="262"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11A818E-53A5-49EC-8167-9F74ACF7B136}" type="datetimeFigureOut">
              <a:rPr lang="en-IN" smtClean="0"/>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257385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1A818E-53A5-49EC-8167-9F74ACF7B136}" type="datetimeFigureOut">
              <a:rPr lang="en-IN" smtClean="0"/>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130458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1A818E-53A5-49EC-8167-9F74ACF7B136}" type="datetimeFigureOut">
              <a:rPr lang="en-IN" smtClean="0"/>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3495139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11A818E-53A5-49EC-8167-9F74ACF7B136}" type="datetimeFigureOut">
              <a:rPr lang="en-IN" smtClean="0"/>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1922085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11A818E-53A5-49EC-8167-9F74ACF7B136}" type="datetimeFigureOut">
              <a:rPr lang="en-IN" smtClean="0"/>
              <a:t>25-11-2021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128701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11A818E-53A5-49EC-8167-9F74ACF7B136}" type="datetimeFigureOut">
              <a:rPr lang="en-IN" smtClean="0"/>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2246535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11A818E-53A5-49EC-8167-9F74ACF7B136}" type="datetimeFigureOut">
              <a:rPr lang="en-IN" smtClean="0"/>
              <a:t>25-11-2021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2336898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11A818E-53A5-49EC-8167-9F74ACF7B136}" type="datetimeFigureOut">
              <a:rPr lang="en-IN" smtClean="0"/>
              <a:t>25-11-2021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2561132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1A818E-53A5-49EC-8167-9F74ACF7B136}" type="datetimeFigureOut">
              <a:rPr lang="en-IN" smtClean="0"/>
              <a:t>25-11-2021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1056466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1A818E-53A5-49EC-8167-9F74ACF7B136}" type="datetimeFigureOut">
              <a:rPr lang="en-IN" smtClean="0"/>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2070003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11A818E-53A5-49EC-8167-9F74ACF7B136}" type="datetimeFigureOut">
              <a:rPr lang="en-IN" smtClean="0"/>
              <a:t>25-11-2021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29E9E52-4CE1-454C-B1AC-F27EAA987C6E}" type="slidenum">
              <a:rPr lang="en-IN" smtClean="0"/>
              <a:t>‹#›</a:t>
            </a:fld>
            <a:endParaRPr lang="en-IN"/>
          </a:p>
        </p:txBody>
      </p:sp>
    </p:spTree>
    <p:extLst>
      <p:ext uri="{BB962C8B-B14F-4D97-AF65-F5344CB8AC3E}">
        <p14:creationId xmlns:p14="http://schemas.microsoft.com/office/powerpoint/2010/main" val="405951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1A818E-53A5-49EC-8167-9F74ACF7B136}" type="datetimeFigureOut">
              <a:rPr lang="en-IN" smtClean="0"/>
              <a:t>25-11-2021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9E9E52-4CE1-454C-B1AC-F27EAA987C6E}" type="slidenum">
              <a:rPr lang="en-IN" smtClean="0"/>
              <a:t>‹#›</a:t>
            </a:fld>
            <a:endParaRPr lang="en-IN"/>
          </a:p>
        </p:txBody>
      </p:sp>
    </p:spTree>
    <p:extLst>
      <p:ext uri="{BB962C8B-B14F-4D97-AF65-F5344CB8AC3E}">
        <p14:creationId xmlns:p14="http://schemas.microsoft.com/office/powerpoint/2010/main" val="33859768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7" Type="http://schemas.openxmlformats.org/officeDocument/2006/relationships/image" Target="../media/image6.svg"/><Relationship Id="rId12"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11" Type="http://schemas.openxmlformats.org/officeDocument/2006/relationships/image" Target="../media/image17.png"/><Relationship Id="rId10" Type="http://schemas.openxmlformats.org/officeDocument/2006/relationships/image" Target="../media/image16.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10" Type="http://schemas.openxmlformats.org/officeDocument/2006/relationships/image" Target="../media/image21.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7"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6.sv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image" Target="../media/image3.gif"/><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svg"/></Relationships>
</file>

<file path=ppt/slides/_rels/slide4.xml.rels><?xml version="1.0" encoding="UTF-8" standalone="yes"?>
<Relationships xmlns="http://schemas.openxmlformats.org/package/2006/relationships"><Relationship Id="rId7"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svg"/></Relationships>
</file>

<file path=ppt/slides/_rels/slide5.xml.rels><?xml version="1.0" encoding="UTF-8" standalone="yes"?>
<Relationships xmlns="http://schemas.openxmlformats.org/package/2006/relationships"><Relationship Id="rId7"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10" Type="http://schemas.openxmlformats.org/officeDocument/2006/relationships/image" Target="../media/image9.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7"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10" Type="http://schemas.openxmlformats.org/officeDocument/2006/relationships/image" Target="../media/image13.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1D4577-9B7B-4E4D-8083-0C99F4FAAD5D}"/>
              </a:ext>
            </a:extLst>
          </p:cNvPr>
          <p:cNvSpPr/>
          <p:nvPr/>
        </p:nvSpPr>
        <p:spPr>
          <a:xfrm>
            <a:off x="0" y="-1"/>
            <a:ext cx="12192000" cy="6858000"/>
          </a:xfrm>
          <a:prstGeom prst="rect">
            <a:avLst/>
          </a:prstGeom>
          <a:solidFill>
            <a:schemeClr val="bg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dirty="0">
              <a:solidFill>
                <a:schemeClr val="accent1">
                  <a:lumMod val="50000"/>
                </a:schemeClr>
              </a:solidFill>
            </a:endParaRPr>
          </a:p>
        </p:txBody>
      </p:sp>
      <p:sp>
        <p:nvSpPr>
          <p:cNvPr id="6" name="Flowchart: Off-page Connector 5">
            <a:extLst>
              <a:ext uri="{FF2B5EF4-FFF2-40B4-BE49-F238E27FC236}">
                <a16:creationId xmlns:a16="http://schemas.microsoft.com/office/drawing/2014/main" id="{F451F588-951B-4D68-8FB0-C92498B73218}"/>
              </a:ext>
            </a:extLst>
          </p:cNvPr>
          <p:cNvSpPr/>
          <p:nvPr/>
        </p:nvSpPr>
        <p:spPr>
          <a:xfrm rot="16200000">
            <a:off x="131783" y="-131782"/>
            <a:ext cx="6858000" cy="712156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9937 w 10000"/>
              <a:gd name="connsiteY2" fmla="*/ 2436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2452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2452 h 10000"/>
              <a:gd name="connsiteX3" fmla="*/ 5000 w 10000"/>
              <a:gd name="connsiteY3" fmla="*/ 10000 h 10000"/>
              <a:gd name="connsiteX4" fmla="*/ 0 w 10000"/>
              <a:gd name="connsiteY4" fmla="*/ 5885 h 10000"/>
              <a:gd name="connsiteX5" fmla="*/ 0 w 10000"/>
              <a:gd name="connsiteY5" fmla="*/ 0 h 10000"/>
              <a:gd name="connsiteX0" fmla="*/ 0 w 10000"/>
              <a:gd name="connsiteY0" fmla="*/ 0 h 10000"/>
              <a:gd name="connsiteX1" fmla="*/ 10000 w 10000"/>
              <a:gd name="connsiteY1" fmla="*/ 0 h 10000"/>
              <a:gd name="connsiteX2" fmla="*/ 9969 w 10000"/>
              <a:gd name="connsiteY2" fmla="*/ 5080 h 10000"/>
              <a:gd name="connsiteX3" fmla="*/ 5000 w 10000"/>
              <a:gd name="connsiteY3" fmla="*/ 10000 h 10000"/>
              <a:gd name="connsiteX4" fmla="*/ 0 w 10000"/>
              <a:gd name="connsiteY4" fmla="*/ 5885 h 10000"/>
              <a:gd name="connsiteX5" fmla="*/ 0 w 10000"/>
              <a:gd name="connsiteY5" fmla="*/ 0 h 10000"/>
              <a:gd name="connsiteX0" fmla="*/ 0 w 10000"/>
              <a:gd name="connsiteY0" fmla="*/ 0 h 10000"/>
              <a:gd name="connsiteX1" fmla="*/ 10000 w 10000"/>
              <a:gd name="connsiteY1" fmla="*/ 0 h 10000"/>
              <a:gd name="connsiteX2" fmla="*/ 9969 w 10000"/>
              <a:gd name="connsiteY2" fmla="*/ 5080 h 10000"/>
              <a:gd name="connsiteX3" fmla="*/ 5000 w 10000"/>
              <a:gd name="connsiteY3" fmla="*/ 10000 h 10000"/>
              <a:gd name="connsiteX4" fmla="*/ 0 w 10000"/>
              <a:gd name="connsiteY4" fmla="*/ 4858 h 10000"/>
              <a:gd name="connsiteX5" fmla="*/ 0 w 10000"/>
              <a:gd name="connsiteY5" fmla="*/ 0 h 10000"/>
              <a:gd name="connsiteX0" fmla="*/ 0 w 10002"/>
              <a:gd name="connsiteY0" fmla="*/ 0 h 10000"/>
              <a:gd name="connsiteX1" fmla="*/ 10000 w 10002"/>
              <a:gd name="connsiteY1" fmla="*/ 0 h 10000"/>
              <a:gd name="connsiteX2" fmla="*/ 10000 w 10002"/>
              <a:gd name="connsiteY2" fmla="*/ 5382 h 10000"/>
              <a:gd name="connsiteX3" fmla="*/ 5000 w 10002"/>
              <a:gd name="connsiteY3" fmla="*/ 10000 h 10000"/>
              <a:gd name="connsiteX4" fmla="*/ 0 w 10002"/>
              <a:gd name="connsiteY4" fmla="*/ 4858 h 10000"/>
              <a:gd name="connsiteX5" fmla="*/ 0 w 10002"/>
              <a:gd name="connsiteY5" fmla="*/ 0 h 10000"/>
              <a:gd name="connsiteX0" fmla="*/ 31 w 10033"/>
              <a:gd name="connsiteY0" fmla="*/ 0 h 10000"/>
              <a:gd name="connsiteX1" fmla="*/ 10031 w 10033"/>
              <a:gd name="connsiteY1" fmla="*/ 0 h 10000"/>
              <a:gd name="connsiteX2" fmla="*/ 10031 w 10033"/>
              <a:gd name="connsiteY2" fmla="*/ 5382 h 10000"/>
              <a:gd name="connsiteX3" fmla="*/ 5031 w 10033"/>
              <a:gd name="connsiteY3" fmla="*/ 10000 h 10000"/>
              <a:gd name="connsiteX4" fmla="*/ 0 w 10033"/>
              <a:gd name="connsiteY4" fmla="*/ 7033 h 10000"/>
              <a:gd name="connsiteX5" fmla="*/ 31 w 10033"/>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3" h="10000">
                <a:moveTo>
                  <a:pt x="31" y="0"/>
                </a:moveTo>
                <a:lnTo>
                  <a:pt x="10031" y="0"/>
                </a:lnTo>
                <a:cubicBezTo>
                  <a:pt x="10021" y="1693"/>
                  <a:pt x="10041" y="3689"/>
                  <a:pt x="10031" y="5382"/>
                </a:cubicBezTo>
                <a:lnTo>
                  <a:pt x="5031" y="10000"/>
                </a:lnTo>
                <a:lnTo>
                  <a:pt x="0" y="7033"/>
                </a:lnTo>
                <a:cubicBezTo>
                  <a:pt x="10" y="4689"/>
                  <a:pt x="21" y="2344"/>
                  <a:pt x="31" y="0"/>
                </a:cubicBezTo>
                <a:close/>
              </a:path>
            </a:pathLst>
          </a:custGeom>
          <a:solidFill>
            <a:schemeClr val="bg1">
              <a:alpha val="55000"/>
            </a:schemeClr>
          </a:solidFill>
          <a:ln>
            <a:solidFill>
              <a:schemeClr val="bg1"/>
            </a:solidFill>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Flowchart: Off-page Connector 6">
            <a:extLst>
              <a:ext uri="{FF2B5EF4-FFF2-40B4-BE49-F238E27FC236}">
                <a16:creationId xmlns:a16="http://schemas.microsoft.com/office/drawing/2014/main" id="{AAAC2157-6D3F-4888-BA45-C6137DC2F9B1}"/>
              </a:ext>
            </a:extLst>
          </p:cNvPr>
          <p:cNvSpPr/>
          <p:nvPr/>
        </p:nvSpPr>
        <p:spPr>
          <a:xfrm rot="16200000">
            <a:off x="3015317" y="-136474"/>
            <a:ext cx="1090931" cy="7121564"/>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9104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0000"/>
              <a:gd name="connsiteX1" fmla="*/ 10000 w 10000"/>
              <a:gd name="connsiteY1" fmla="*/ 0 h 10000"/>
              <a:gd name="connsiteX2" fmla="*/ 10000 w 10000"/>
              <a:gd name="connsiteY2" fmla="*/ 9104 h 10000"/>
              <a:gd name="connsiteX3" fmla="*/ 5000 w 10000"/>
              <a:gd name="connsiteY3" fmla="*/ 10000 h 10000"/>
              <a:gd name="connsiteX4" fmla="*/ 87 w 10000"/>
              <a:gd name="connsiteY4" fmla="*/ 9411 h 10000"/>
              <a:gd name="connsiteX5" fmla="*/ 0 w 10000"/>
              <a:gd name="connsiteY5" fmla="*/ 0 h 10000"/>
              <a:gd name="connsiteX0" fmla="*/ 0 w 10000"/>
              <a:gd name="connsiteY0" fmla="*/ 0 h 10000"/>
              <a:gd name="connsiteX1" fmla="*/ 10000 w 10000"/>
              <a:gd name="connsiteY1" fmla="*/ 0 h 10000"/>
              <a:gd name="connsiteX2" fmla="*/ 10000 w 10000"/>
              <a:gd name="connsiteY2" fmla="*/ 9197 h 10000"/>
              <a:gd name="connsiteX3" fmla="*/ 5000 w 10000"/>
              <a:gd name="connsiteY3" fmla="*/ 10000 h 10000"/>
              <a:gd name="connsiteX4" fmla="*/ 87 w 10000"/>
              <a:gd name="connsiteY4" fmla="*/ 9411 h 10000"/>
              <a:gd name="connsiteX5" fmla="*/ 0 w 10000"/>
              <a:gd name="connsiteY5" fmla="*/ 0 h 10000"/>
              <a:gd name="connsiteX0" fmla="*/ 0 w 10000"/>
              <a:gd name="connsiteY0" fmla="*/ 0 h 10000"/>
              <a:gd name="connsiteX1" fmla="*/ 10000 w 10000"/>
              <a:gd name="connsiteY1" fmla="*/ 0 h 10000"/>
              <a:gd name="connsiteX2" fmla="*/ 10000 w 10000"/>
              <a:gd name="connsiteY2" fmla="*/ 9197 h 10000"/>
              <a:gd name="connsiteX3" fmla="*/ 5000 w 10000"/>
              <a:gd name="connsiteY3" fmla="*/ 10000 h 10000"/>
              <a:gd name="connsiteX4" fmla="*/ 0 w 10000"/>
              <a:gd name="connsiteY4" fmla="*/ 9458 h 10000"/>
              <a:gd name="connsiteX5" fmla="*/ 0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0"/>
                </a:moveTo>
                <a:lnTo>
                  <a:pt x="10000" y="0"/>
                </a:lnTo>
                <a:lnTo>
                  <a:pt x="10000" y="9197"/>
                </a:lnTo>
                <a:lnTo>
                  <a:pt x="5000" y="10000"/>
                </a:lnTo>
                <a:lnTo>
                  <a:pt x="0" y="9458"/>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vert="vert" rtlCol="0" anchor="ctr"/>
          <a:lstStyle/>
          <a:p>
            <a:pPr algn="ctr"/>
            <a:r>
              <a:rPr lang="en-US" sz="4400" b="1" dirty="0" smtClean="0">
                <a:solidFill>
                  <a:schemeClr val="accent1">
                    <a:lumMod val="50000"/>
                  </a:schemeClr>
                </a:solidFill>
                <a:effectLst>
                  <a:outerShdw blurRad="38100" dist="38100" dir="2700000" algn="tl">
                    <a:srgbClr val="000000">
                      <a:alpha val="43137"/>
                    </a:srgbClr>
                  </a:outerShdw>
                </a:effectLst>
              </a:rPr>
              <a:t>DevOps: E2E Automation</a:t>
            </a:r>
            <a:endParaRPr lang="en-IN" sz="4400" b="1" dirty="0" smtClean="0">
              <a:solidFill>
                <a:schemeClr val="accent1">
                  <a:lumMod val="50000"/>
                </a:schemeClr>
              </a:solidFill>
              <a:effectLst>
                <a:outerShdw blurRad="38100" dist="38100" dir="2700000" algn="tl">
                  <a:srgbClr val="000000">
                    <a:alpha val="43137"/>
                  </a:srgbClr>
                </a:outerShdw>
              </a:effectLst>
            </a:endParaRPr>
          </a:p>
        </p:txBody>
      </p:sp>
      <p:pic>
        <p:nvPicPr>
          <p:cNvPr id="9" name="Picture 8">
            <a:extLst>
              <a:ext uri="{FF2B5EF4-FFF2-40B4-BE49-F238E27FC236}">
                <a16:creationId xmlns:a16="http://schemas.microsoft.com/office/drawing/2014/main" id="{4EAFA568-E375-440D-BF06-1BE56B4216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556" y="678224"/>
            <a:ext cx="952419" cy="1126482"/>
          </a:xfrm>
          <a:prstGeom prst="rect">
            <a:avLst/>
          </a:prstGeom>
        </p:spPr>
      </p:pic>
      <p:sp>
        <p:nvSpPr>
          <p:cNvPr id="12" name="Rectangle 11">
            <a:extLst>
              <a:ext uri="{FF2B5EF4-FFF2-40B4-BE49-F238E27FC236}">
                <a16:creationId xmlns:a16="http://schemas.microsoft.com/office/drawing/2014/main" id="{3AAB4C77-330B-4BA1-9ECA-B25A79D83DCD}"/>
              </a:ext>
            </a:extLst>
          </p:cNvPr>
          <p:cNvSpPr/>
          <p:nvPr/>
        </p:nvSpPr>
        <p:spPr>
          <a:xfrm>
            <a:off x="262919" y="5043913"/>
            <a:ext cx="2061710" cy="1516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rPr>
              <a:t>Project Leader -</a:t>
            </a:r>
            <a:endParaRPr lang="en-IN" sz="2000" b="1" dirty="0" smtClean="0">
              <a:solidFill>
                <a:schemeClr val="tx1"/>
              </a:solidFill>
            </a:endParaRPr>
          </a:p>
          <a:p>
            <a:r>
              <a:rPr lang="en-IN" sz="2000" dirty="0" smtClean="0">
                <a:solidFill>
                  <a:schemeClr val="tx1"/>
                </a:solidFill>
              </a:rPr>
              <a:t>Aman Jhagrolia</a:t>
            </a:r>
            <a:endParaRPr lang="en-IN" sz="2000" dirty="0">
              <a:solidFill>
                <a:schemeClr val="tx1"/>
              </a:solidFill>
            </a:endParaRPr>
          </a:p>
        </p:txBody>
      </p:sp>
      <p:sp>
        <p:nvSpPr>
          <p:cNvPr id="11" name="Rectangle 10">
            <a:extLst>
              <a:ext uri="{FF2B5EF4-FFF2-40B4-BE49-F238E27FC236}">
                <a16:creationId xmlns:a16="http://schemas.microsoft.com/office/drawing/2014/main" id="{3AAB4C77-330B-4BA1-9ECA-B25A79D83DCD}"/>
              </a:ext>
            </a:extLst>
          </p:cNvPr>
          <p:cNvSpPr/>
          <p:nvPr/>
        </p:nvSpPr>
        <p:spPr>
          <a:xfrm>
            <a:off x="2782110" y="5133963"/>
            <a:ext cx="2159541" cy="1516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rPr>
              <a:t>Team Members -</a:t>
            </a:r>
            <a:endParaRPr lang="en-IN" sz="2000" b="1" dirty="0" smtClean="0">
              <a:solidFill>
                <a:schemeClr val="tx1"/>
              </a:solidFill>
            </a:endParaRPr>
          </a:p>
          <a:p>
            <a:r>
              <a:rPr lang="en-US" sz="2000" dirty="0" err="1" smtClean="0">
                <a:solidFill>
                  <a:schemeClr val="tx1"/>
                </a:solidFill>
              </a:rPr>
              <a:t>Mukta</a:t>
            </a:r>
            <a:endParaRPr lang="en-US" sz="2000" dirty="0">
              <a:solidFill>
                <a:schemeClr val="tx1"/>
              </a:solidFill>
            </a:endParaRPr>
          </a:p>
          <a:p>
            <a:r>
              <a:rPr lang="en-US" sz="2000" dirty="0" err="1" smtClean="0">
                <a:solidFill>
                  <a:schemeClr val="tx1"/>
                </a:solidFill>
              </a:rPr>
              <a:t>Ashima</a:t>
            </a:r>
            <a:r>
              <a:rPr lang="en-US" sz="2000" dirty="0" smtClean="0">
                <a:solidFill>
                  <a:schemeClr val="tx1"/>
                </a:solidFill>
              </a:rPr>
              <a:t> Chopra</a:t>
            </a:r>
          </a:p>
        </p:txBody>
      </p:sp>
      <p:cxnSp>
        <p:nvCxnSpPr>
          <p:cNvPr id="15" name="Straight Connector 14"/>
          <p:cNvCxnSpPr/>
          <p:nvPr/>
        </p:nvCxnSpPr>
        <p:spPr>
          <a:xfrm>
            <a:off x="2499360" y="5327601"/>
            <a:ext cx="0" cy="1176283"/>
          </a:xfrm>
          <a:prstGeom prst="line">
            <a:avLst/>
          </a:prstGeom>
          <a:ln w="571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696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445525" y="308202"/>
            <a:ext cx="4852805" cy="641201"/>
          </a:xfrm>
          <a:prstGeom prst="rect">
            <a:avLst/>
          </a:prstGeom>
        </p:spPr>
        <p:txBody>
          <a:bodyPr wrap="square" lIns="0" tIns="0" rIns="0" bIns="0" rtlCol="0" anchor="t">
            <a:spAutoFit/>
          </a:bodyPr>
          <a:lstStyle/>
          <a:p>
            <a:pPr>
              <a:lnSpc>
                <a:spcPts val="4987"/>
              </a:lnSpc>
              <a:spcBef>
                <a:spcPct val="0"/>
              </a:spcBef>
            </a:pPr>
            <a:r>
              <a:rPr lang="en-US" sz="3200" b="1" dirty="0" smtClean="0">
                <a:solidFill>
                  <a:srgbClr val="000000"/>
                </a:solidFill>
                <a:latin typeface="Hammersmith One Bold"/>
              </a:rPr>
              <a:t>Deployment Done</a:t>
            </a:r>
            <a:endParaRPr lang="en-US" sz="3200" b="1" dirty="0">
              <a:solidFill>
                <a:srgbClr val="000000"/>
              </a:solidFill>
              <a:latin typeface="Hammersmith One Bold"/>
            </a:endParaRPr>
          </a:p>
        </p:txBody>
      </p:sp>
      <p:pic>
        <p:nvPicPr>
          <p:cNvPr id="28"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60" t="21264" r="6608" b="71845"/>
          <a:stretch>
            <a:fillRect/>
          </a:stretch>
        </p:blipFill>
        <p:spPr>
          <a:xfrm>
            <a:off x="293125" y="978119"/>
            <a:ext cx="5927175" cy="152304"/>
          </a:xfrm>
          <a:prstGeom prst="rect">
            <a:avLst/>
          </a:prstGeom>
        </p:spPr>
      </p:pic>
      <p:sp>
        <p:nvSpPr>
          <p:cNvPr id="10" name="TextBox 6"/>
          <p:cNvSpPr txBox="1"/>
          <p:nvPr/>
        </p:nvSpPr>
        <p:spPr>
          <a:xfrm>
            <a:off x="632174" y="4989928"/>
            <a:ext cx="11176251" cy="1592231"/>
          </a:xfrm>
          <a:prstGeom prst="rect">
            <a:avLst/>
          </a:prstGeom>
        </p:spPr>
        <p:txBody>
          <a:bodyPr wrap="square" lIns="0" tIns="0" rIns="0" bIns="0" rtlCol="0" anchor="t">
            <a:spAutoFit/>
          </a:bodyPr>
          <a:lstStyle/>
          <a:p>
            <a:pPr lvl="0" algn="just">
              <a:lnSpc>
                <a:spcPct val="200000"/>
              </a:lnSpc>
            </a:pPr>
            <a:r>
              <a:rPr lang="en-US" sz="2800" dirty="0" smtClean="0">
                <a:latin typeface="Times New Roman" panose="02020603050405020304" pitchFamily="18" charset="0"/>
                <a:cs typeface="Times New Roman" panose="02020603050405020304" pitchFamily="18" charset="0"/>
              </a:rPr>
              <a:t>When pipeline completes, all the k8s resources are deployed successfully along with logging and monitoring environment and our app is finally live!</a:t>
            </a:r>
          </a:p>
        </p:txBody>
      </p:sp>
      <p:pic>
        <p:nvPicPr>
          <p:cNvPr id="2052" name="Picture 4" descr="https://miro.medium.com/max/3840/1*vmI4NCUB1KPmOto7iGdAUw.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V="1">
            <a:off x="6124422" y="1434681"/>
            <a:ext cx="3445210" cy="19379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miro.medium.com/max/3840/1*0ClIgCsECX_8qtTK8K0ebA.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48087" y="2753650"/>
            <a:ext cx="3008276" cy="169215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miro.medium.com/max/3840/1*TofQ6PGNIVNKt7AQ62h6Fg.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559" y="2096659"/>
            <a:ext cx="3383417" cy="19031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445525" y="1304759"/>
            <a:ext cx="3987579" cy="2649465"/>
          </a:xfrm>
          <a:prstGeom prst="rect">
            <a:avLst/>
          </a:prstGeom>
        </p:spPr>
      </p:pic>
      <p:pic>
        <p:nvPicPr>
          <p:cNvPr id="2050" name="Picture 2" descr="https://miro.medium.com/max/2000/1*VD7n0Rczf7RUBpSvD6bscA.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87062" y="2807921"/>
            <a:ext cx="3879124" cy="218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569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445525" y="308202"/>
            <a:ext cx="4852805" cy="574324"/>
          </a:xfrm>
          <a:prstGeom prst="rect">
            <a:avLst/>
          </a:prstGeom>
        </p:spPr>
        <p:txBody>
          <a:bodyPr wrap="square" lIns="0" tIns="0" rIns="0" bIns="0" rtlCol="0" anchor="t">
            <a:spAutoFit/>
          </a:bodyPr>
          <a:lstStyle/>
          <a:p>
            <a:pPr>
              <a:lnSpc>
                <a:spcPts val="4987"/>
              </a:lnSpc>
              <a:spcBef>
                <a:spcPct val="0"/>
              </a:spcBef>
            </a:pPr>
            <a:r>
              <a:rPr lang="en-US" sz="3200" b="1" dirty="0" smtClean="0">
                <a:solidFill>
                  <a:srgbClr val="000000"/>
                </a:solidFill>
                <a:latin typeface="Hammersmith One Bold"/>
              </a:rPr>
              <a:t>Updating the Application</a:t>
            </a:r>
            <a:endParaRPr lang="en-US" sz="3200" b="1" dirty="0">
              <a:solidFill>
                <a:srgbClr val="000000"/>
              </a:solidFill>
              <a:latin typeface="Hammersmith One Bold"/>
            </a:endParaRPr>
          </a:p>
        </p:txBody>
      </p:sp>
      <p:pic>
        <p:nvPicPr>
          <p:cNvPr id="28"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60" t="21264" r="6608" b="71845"/>
          <a:stretch>
            <a:fillRect/>
          </a:stretch>
        </p:blipFill>
        <p:spPr>
          <a:xfrm>
            <a:off x="293125" y="978119"/>
            <a:ext cx="5927175" cy="152304"/>
          </a:xfrm>
          <a:prstGeom prst="rect">
            <a:avLst/>
          </a:prstGeom>
        </p:spPr>
      </p:pic>
      <p:sp>
        <p:nvSpPr>
          <p:cNvPr id="10" name="TextBox 6"/>
          <p:cNvSpPr txBox="1"/>
          <p:nvPr/>
        </p:nvSpPr>
        <p:spPr>
          <a:xfrm>
            <a:off x="632174" y="4959841"/>
            <a:ext cx="11176251" cy="1592231"/>
          </a:xfrm>
          <a:prstGeom prst="rect">
            <a:avLst/>
          </a:prstGeom>
        </p:spPr>
        <p:txBody>
          <a:bodyPr wrap="square" lIns="0" tIns="0" rIns="0" bIns="0" rtlCol="0" anchor="t">
            <a:spAutoFit/>
          </a:bodyPr>
          <a:lstStyle/>
          <a:p>
            <a:pPr lvl="0" algn="just">
              <a:lnSpc>
                <a:spcPct val="200000"/>
              </a:lnSpc>
            </a:pPr>
            <a:r>
              <a:rPr lang="en-US" sz="2800" dirty="0" smtClean="0">
                <a:latin typeface="Times New Roman" panose="02020603050405020304" pitchFamily="18" charset="0"/>
                <a:cs typeface="Times New Roman" panose="02020603050405020304" pitchFamily="18" charset="0"/>
              </a:rPr>
              <a:t>After the that when developer pushes new updated code to </a:t>
            </a:r>
            <a:r>
              <a:rPr lang="en-US" sz="2800" dirty="0" err="1" smtClean="0">
                <a:latin typeface="Times New Roman" panose="02020603050405020304" pitchFamily="18" charset="0"/>
                <a:cs typeface="Times New Roman" panose="02020603050405020304" pitchFamily="18" charset="0"/>
              </a:rPr>
              <a:t>github</a:t>
            </a:r>
            <a:r>
              <a:rPr lang="en-US" sz="2800" dirty="0" smtClean="0">
                <a:latin typeface="Times New Roman" panose="02020603050405020304" pitchFamily="18" charset="0"/>
                <a:cs typeface="Times New Roman" panose="02020603050405020304" pitchFamily="18" charset="0"/>
              </a:rPr>
              <a:t> our pipeline will automatically gets triggered and app is updated after multiple tests.</a:t>
            </a:r>
          </a:p>
        </p:txBody>
      </p:sp>
      <p:pic>
        <p:nvPicPr>
          <p:cNvPr id="5" name="Picture 4"/>
          <p:cNvPicPr>
            <a:picLocks noChangeAspect="1"/>
          </p:cNvPicPr>
          <p:nvPr/>
        </p:nvPicPr>
        <p:blipFill>
          <a:blip r:embed="rId8"/>
          <a:stretch>
            <a:fillRect/>
          </a:stretch>
        </p:blipFill>
        <p:spPr>
          <a:xfrm>
            <a:off x="445525" y="2025013"/>
            <a:ext cx="4322093" cy="2430745"/>
          </a:xfrm>
          <a:prstGeom prst="rect">
            <a:avLst/>
          </a:prstGeom>
        </p:spPr>
      </p:pic>
      <p:pic>
        <p:nvPicPr>
          <p:cNvPr id="7" name="Picture 6"/>
          <p:cNvPicPr>
            <a:picLocks noChangeAspect="1"/>
          </p:cNvPicPr>
          <p:nvPr/>
        </p:nvPicPr>
        <p:blipFill>
          <a:blip r:embed="rId9"/>
          <a:stretch>
            <a:fillRect/>
          </a:stretch>
        </p:blipFill>
        <p:spPr>
          <a:xfrm>
            <a:off x="2747426" y="1535800"/>
            <a:ext cx="5913170" cy="3325567"/>
          </a:xfrm>
          <a:prstGeom prst="rect">
            <a:avLst/>
          </a:prstGeom>
        </p:spPr>
      </p:pic>
      <p:pic>
        <p:nvPicPr>
          <p:cNvPr id="9" name="Picture 8"/>
          <p:cNvPicPr>
            <a:picLocks noChangeAspect="1"/>
          </p:cNvPicPr>
          <p:nvPr/>
        </p:nvPicPr>
        <p:blipFill>
          <a:blip r:embed="rId10"/>
          <a:stretch>
            <a:fillRect/>
          </a:stretch>
        </p:blipFill>
        <p:spPr>
          <a:xfrm>
            <a:off x="7839295" y="978119"/>
            <a:ext cx="3367032" cy="1893619"/>
          </a:xfrm>
          <a:prstGeom prst="rect">
            <a:avLst/>
          </a:prstGeom>
        </p:spPr>
      </p:pic>
    </p:spTree>
    <p:extLst>
      <p:ext uri="{BB962C8B-B14F-4D97-AF65-F5344CB8AC3E}">
        <p14:creationId xmlns:p14="http://schemas.microsoft.com/office/powerpoint/2010/main" val="575134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445525" y="308202"/>
            <a:ext cx="4852805" cy="574324"/>
          </a:xfrm>
          <a:prstGeom prst="rect">
            <a:avLst/>
          </a:prstGeom>
        </p:spPr>
        <p:txBody>
          <a:bodyPr wrap="square" lIns="0" tIns="0" rIns="0" bIns="0" rtlCol="0" anchor="t">
            <a:spAutoFit/>
          </a:bodyPr>
          <a:lstStyle/>
          <a:p>
            <a:pPr>
              <a:lnSpc>
                <a:spcPts val="4987"/>
              </a:lnSpc>
              <a:spcBef>
                <a:spcPct val="0"/>
              </a:spcBef>
            </a:pPr>
            <a:r>
              <a:rPr lang="en-US" sz="3200" b="1" dirty="0" err="1" smtClean="0">
                <a:solidFill>
                  <a:srgbClr val="000000"/>
                </a:solidFill>
                <a:latin typeface="Hammersmith One Bold"/>
              </a:rPr>
              <a:t>Autoscaling</a:t>
            </a:r>
            <a:endParaRPr lang="en-US" sz="3200" b="1" dirty="0">
              <a:solidFill>
                <a:srgbClr val="000000"/>
              </a:solidFill>
              <a:latin typeface="Hammersmith One Bold"/>
            </a:endParaRPr>
          </a:p>
        </p:txBody>
      </p:sp>
      <p:pic>
        <p:nvPicPr>
          <p:cNvPr id="28"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60" t="21264" r="6608" b="71845"/>
          <a:stretch>
            <a:fillRect/>
          </a:stretch>
        </p:blipFill>
        <p:spPr>
          <a:xfrm>
            <a:off x="293125" y="978119"/>
            <a:ext cx="5927175" cy="152304"/>
          </a:xfrm>
          <a:prstGeom prst="rect">
            <a:avLst/>
          </a:prstGeom>
        </p:spPr>
      </p:pic>
      <p:pic>
        <p:nvPicPr>
          <p:cNvPr id="1026" name="Picture 2" descr="https://miro.medium.com/max/1494/1*1Bq3QMCpxlYyXwRG3nMY1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903" y="2085963"/>
            <a:ext cx="5458654" cy="27037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1374/1*vYsm2wUdbBP1QBHDcZKh7A.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5431" y="2085963"/>
            <a:ext cx="5178038" cy="277368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6"/>
          <p:cNvSpPr txBox="1"/>
          <p:nvPr/>
        </p:nvSpPr>
        <p:spPr>
          <a:xfrm>
            <a:off x="632174" y="4959841"/>
            <a:ext cx="11176251" cy="730456"/>
          </a:xfrm>
          <a:prstGeom prst="rect">
            <a:avLst/>
          </a:prstGeom>
        </p:spPr>
        <p:txBody>
          <a:bodyPr wrap="square" lIns="0" tIns="0" rIns="0" bIns="0" rtlCol="0" anchor="t">
            <a:spAutoFit/>
          </a:bodyPr>
          <a:lstStyle/>
          <a:p>
            <a:pPr lvl="0" algn="ctr">
              <a:lnSpc>
                <a:spcPct val="200000"/>
              </a:lnSpc>
            </a:pPr>
            <a:r>
              <a:rPr lang="en-US" sz="2800" dirty="0" smtClean="0">
                <a:latin typeface="Times New Roman" panose="02020603050405020304" pitchFamily="18" charset="0"/>
                <a:cs typeface="Times New Roman" panose="02020603050405020304" pitchFamily="18" charset="0"/>
              </a:rPr>
              <a:t>Pods are </a:t>
            </a:r>
            <a:r>
              <a:rPr lang="en-US" sz="2800" dirty="0" err="1" smtClean="0">
                <a:latin typeface="Times New Roman" panose="02020603050405020304" pitchFamily="18" charset="0"/>
                <a:cs typeface="Times New Roman" panose="02020603050405020304" pitchFamily="18" charset="0"/>
              </a:rPr>
              <a:t>autoscaled</a:t>
            </a:r>
            <a:r>
              <a:rPr lang="en-US" sz="2800" dirty="0" smtClean="0">
                <a:latin typeface="Times New Roman" panose="02020603050405020304" pitchFamily="18" charset="0"/>
                <a:cs typeface="Times New Roman" panose="02020603050405020304" pitchFamily="18" charset="0"/>
              </a:rPr>
              <a:t> depends upon the load!</a:t>
            </a:r>
            <a:endParaRPr lang="en-US" sz="28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31214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36322" y="2219046"/>
            <a:ext cx="10633053" cy="3693319"/>
          </a:xfrm>
          <a:prstGeom prst="rect">
            <a:avLst/>
          </a:prstGeom>
        </p:spPr>
        <p:txBody>
          <a:bodyPr wrap="square" lIns="0" tIns="0" rIns="0" bIns="0" rtlCol="0" anchor="t">
            <a:spAutoFit/>
          </a:bodyPr>
          <a:lstStyle/>
          <a:p>
            <a:pPr lvl="0" algn="just">
              <a:lnSpc>
                <a:spcPct val="200000"/>
              </a:lnSpc>
            </a:pPr>
            <a:r>
              <a:rPr lang="en-US" sz="2000" dirty="0" smtClean="0">
                <a:latin typeface="Times New Roman" panose="02020603050405020304" pitchFamily="18" charset="0"/>
                <a:cs typeface="Times New Roman" panose="02020603050405020304" pitchFamily="18" charset="0"/>
              </a:rPr>
              <a:t>DevOps is not only important to speed up software development, but also improves the quality of the software. DevOps bring a new mindset, agile practices and smart tools which together accomplish that goal. Besides that DevOps can help with spotting of coding errors, improving communication between team members and is overall cheaper for developing software. DevOps is taking the world towards automation and reducing the human intervention. With so many benefits it is not hard to see why DevOps is the go-to choice of many IT companies.</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rot="5400000">
            <a:off x="8507849" y="3161422"/>
            <a:ext cx="7241302" cy="535157"/>
          </a:xfrm>
          <a:prstGeom prst="rect">
            <a:avLst/>
          </a:prstGeom>
        </p:spPr>
      </p:pic>
      <p:sp>
        <p:nvSpPr>
          <p:cNvPr id="10" name="TextBox 10"/>
          <p:cNvSpPr txBox="1"/>
          <p:nvPr/>
        </p:nvSpPr>
        <p:spPr>
          <a:xfrm>
            <a:off x="832700" y="704628"/>
            <a:ext cx="6542058" cy="736420"/>
          </a:xfrm>
          <a:prstGeom prst="rect">
            <a:avLst/>
          </a:prstGeom>
        </p:spPr>
        <p:txBody>
          <a:bodyPr lIns="0" tIns="0" rIns="0" bIns="0" rtlCol="0" anchor="t">
            <a:spAutoFit/>
          </a:bodyPr>
          <a:lstStyle/>
          <a:p>
            <a:pPr>
              <a:lnSpc>
                <a:spcPts val="6233"/>
              </a:lnSpc>
              <a:spcBef>
                <a:spcPct val="0"/>
              </a:spcBef>
            </a:pPr>
            <a:r>
              <a:rPr lang="en-US" sz="4800" b="1" dirty="0" smtClean="0">
                <a:solidFill>
                  <a:srgbClr val="000000"/>
                </a:solidFill>
                <a:latin typeface="Hammersmith One Bold"/>
              </a:rPr>
              <a:t>Conclusion</a:t>
            </a:r>
            <a:endParaRPr lang="en-US" sz="4800" b="1" dirty="0">
              <a:solidFill>
                <a:srgbClr val="000000"/>
              </a:solidFill>
              <a:latin typeface="Hammersmith One Bold"/>
            </a:endParaRP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a:off x="832700" y="1599556"/>
            <a:ext cx="3701018" cy="219084"/>
          </a:xfrm>
          <a:prstGeom prst="rect">
            <a:avLst/>
          </a:prstGeom>
        </p:spPr>
      </p:pic>
    </p:spTree>
    <p:extLst>
      <p:ext uri="{BB962C8B-B14F-4D97-AF65-F5344CB8AC3E}">
        <p14:creationId xmlns:p14="http://schemas.microsoft.com/office/powerpoint/2010/main" val="6070515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12" name="Rectangle 11"/>
          <p:cNvSpPr/>
          <p:nvPr/>
        </p:nvSpPr>
        <p:spPr>
          <a:xfrm>
            <a:off x="3530698" y="875489"/>
            <a:ext cx="5662882" cy="1916349"/>
          </a:xfrm>
          <a:prstGeom prst="rect">
            <a:avLst/>
          </a:prstGeom>
          <a:solidFill>
            <a:schemeClr val="bg1">
              <a:lumMod val="50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491D4577-9B7B-4E4D-8083-0C99F4FAAD5D}"/>
              </a:ext>
            </a:extLst>
          </p:cNvPr>
          <p:cNvSpPr/>
          <p:nvPr/>
        </p:nvSpPr>
        <p:spPr>
          <a:xfrm>
            <a:off x="0" y="-1"/>
            <a:ext cx="12192000" cy="6858000"/>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dirty="0">
              <a:solidFill>
                <a:schemeClr val="accent1">
                  <a:lumMod val="50000"/>
                </a:schemeClr>
              </a:solidFill>
            </a:endParaRPr>
          </a:p>
        </p:txBody>
      </p:sp>
      <p:grpSp>
        <p:nvGrpSpPr>
          <p:cNvPr id="2" name="Group 2"/>
          <p:cNvGrpSpPr/>
          <p:nvPr/>
        </p:nvGrpSpPr>
        <p:grpSpPr>
          <a:xfrm>
            <a:off x="3699799" y="2236949"/>
            <a:ext cx="5190119" cy="1493079"/>
            <a:chOff x="5992238" y="-1890003"/>
            <a:chExt cx="10380238" cy="2986158"/>
          </a:xfrm>
        </p:grpSpPr>
        <p:sp>
          <p:nvSpPr>
            <p:cNvPr id="3" name="TextBox 3"/>
            <p:cNvSpPr txBox="1"/>
            <p:nvPr/>
          </p:nvSpPr>
          <p:spPr>
            <a:xfrm>
              <a:off x="5992238" y="-1890003"/>
              <a:ext cx="10380238" cy="2128788"/>
            </a:xfrm>
            <a:prstGeom prst="rect">
              <a:avLst/>
            </a:prstGeom>
          </p:spPr>
          <p:txBody>
            <a:bodyPr lIns="0" tIns="0" rIns="0" bIns="0" rtlCol="0" anchor="t">
              <a:spAutoFit/>
            </a:bodyPr>
            <a:lstStyle/>
            <a:p>
              <a:pPr>
                <a:lnSpc>
                  <a:spcPts val="8280"/>
                </a:lnSpc>
                <a:spcBef>
                  <a:spcPct val="0"/>
                </a:spcBef>
              </a:pPr>
              <a:r>
                <a:rPr lang="en-US" sz="7666" spc="-76" dirty="0">
                  <a:solidFill>
                    <a:schemeClr val="accent6">
                      <a:lumMod val="50000"/>
                    </a:schemeClr>
                  </a:solidFill>
                  <a:latin typeface="Hammersmith One Bold"/>
                </a:rPr>
                <a:t>Thank </a:t>
              </a:r>
              <a:r>
                <a:rPr lang="en-US" sz="7666" spc="-76" dirty="0" smtClean="0">
                  <a:solidFill>
                    <a:schemeClr val="accent6">
                      <a:lumMod val="50000"/>
                    </a:schemeClr>
                  </a:solidFill>
                  <a:latin typeface="Hammersmith One Bold"/>
                </a:rPr>
                <a:t>You!!</a:t>
              </a:r>
              <a:endParaRPr lang="en-US" sz="7666" spc="-76" dirty="0">
                <a:solidFill>
                  <a:schemeClr val="accent6">
                    <a:lumMod val="50000"/>
                  </a:schemeClr>
                </a:solidFill>
                <a:latin typeface="Hammersmith One Bold"/>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l="160" t="21264" r="6608" b="71845"/>
            <a:stretch>
              <a:fillRect/>
            </a:stretch>
          </p:blipFill>
          <p:spPr>
            <a:xfrm>
              <a:off x="6284068" y="416855"/>
              <a:ext cx="9191696" cy="679300"/>
            </a:xfrm>
            <a:prstGeom prst="rect">
              <a:avLst/>
            </a:prstGeom>
          </p:spPr>
        </p:pic>
      </p:grpSp>
      <p:pic>
        <p:nvPicPr>
          <p:cNvPr id="9"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rot="5400000">
            <a:off x="8507849" y="3161422"/>
            <a:ext cx="7241302" cy="535157"/>
          </a:xfrm>
          <a:prstGeom prst="rect">
            <a:avLst/>
          </a:prstGeom>
        </p:spPr>
      </p:pic>
      <p:pic>
        <p:nvPicPr>
          <p:cNvPr id="10"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rot="5400000">
            <a:off x="-3497636" y="3353070"/>
            <a:ext cx="7241302" cy="535157"/>
          </a:xfrm>
          <a:prstGeom prst="rect">
            <a:avLst/>
          </a:prstGeom>
        </p:spPr>
      </p:pic>
    </p:spTree>
    <p:extLst>
      <p:ext uri="{BB962C8B-B14F-4D97-AF65-F5344CB8AC3E}">
        <p14:creationId xmlns:p14="http://schemas.microsoft.com/office/powerpoint/2010/main" val="1067091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570" y="1068311"/>
            <a:ext cx="8574922" cy="3732613"/>
          </a:xfrm>
          <a:prstGeom prst="rect">
            <a:avLst/>
          </a:prstGeom>
          <a:scene3d>
            <a:camera prst="orthographicFront">
              <a:rot lat="0" lon="0" rev="5400000"/>
            </a:camera>
            <a:lightRig rig="threePt" dir="t"/>
          </a:scene3d>
        </p:spPr>
      </p:pic>
      <p:sp>
        <p:nvSpPr>
          <p:cNvPr id="4" name="TextBox 4"/>
          <p:cNvSpPr txBox="1"/>
          <p:nvPr/>
        </p:nvSpPr>
        <p:spPr>
          <a:xfrm>
            <a:off x="4159639" y="1397128"/>
            <a:ext cx="7474641" cy="4985980"/>
          </a:xfrm>
          <a:prstGeom prst="rect">
            <a:avLst/>
          </a:prstGeom>
        </p:spPr>
        <p:txBody>
          <a:bodyPr wrap="square" lIns="0" tIns="0" rIns="0" bIns="0" rtlCol="0" anchor="t">
            <a:spAutoFit/>
          </a:bodyPr>
          <a:lstStyle/>
          <a:p>
            <a:pPr algn="just">
              <a:lnSpc>
                <a:spcPct val="150000"/>
              </a:lnSpc>
            </a:pPr>
            <a:r>
              <a:rPr lang="en-US" sz="2400" dirty="0" smtClean="0"/>
              <a:t>In this project, we have created an end to end Jenkins pipeline for continuous integration, test, deployment, monitor and logging. The pipeline first builds the containerized application from the updated code that is pushed by the developer then that application is deployed on a testing environment and then if the test is successful it is deployed on the production environment and then continuously monitored and scaled up and scaled down depends upon the load.</a:t>
            </a:r>
            <a:endParaRPr lang="en-US" sz="2800" spc="-60" dirty="0">
              <a:solidFill>
                <a:srgbClr val="FFFFFF"/>
              </a:solidFill>
              <a:latin typeface="Clear Sans Regular"/>
            </a:endParaRP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415" r="34"/>
          <a:stretch>
            <a:fillRect/>
          </a:stretch>
        </p:blipFill>
        <p:spPr>
          <a:xfrm rot="-10800000">
            <a:off x="-36858" y="0"/>
            <a:ext cx="3765497" cy="6858000"/>
          </a:xfrm>
          <a:prstGeom prst="rect">
            <a:avLst/>
          </a:prstGeom>
        </p:spPr>
      </p:pic>
      <p:sp>
        <p:nvSpPr>
          <p:cNvPr id="7" name="TextBox 10"/>
          <p:cNvSpPr txBox="1"/>
          <p:nvPr/>
        </p:nvSpPr>
        <p:spPr>
          <a:xfrm>
            <a:off x="3996465" y="155793"/>
            <a:ext cx="6542058" cy="701410"/>
          </a:xfrm>
          <a:prstGeom prst="rect">
            <a:avLst/>
          </a:prstGeom>
        </p:spPr>
        <p:txBody>
          <a:bodyPr lIns="0" tIns="0" rIns="0" bIns="0" rtlCol="0" anchor="t">
            <a:spAutoFit/>
          </a:bodyPr>
          <a:lstStyle/>
          <a:p>
            <a:pPr>
              <a:lnSpc>
                <a:spcPts val="6233"/>
              </a:lnSpc>
              <a:spcBef>
                <a:spcPct val="0"/>
              </a:spcBef>
            </a:pPr>
            <a:r>
              <a:rPr lang="en-US" sz="3600" dirty="0" smtClean="0">
                <a:solidFill>
                  <a:srgbClr val="000000"/>
                </a:solidFill>
                <a:latin typeface="Hammersmith One Bold"/>
              </a:rPr>
              <a:t> Project Description</a:t>
            </a:r>
            <a:endParaRPr lang="en-US" sz="3600" dirty="0">
              <a:solidFill>
                <a:srgbClr val="000000"/>
              </a:solidFill>
              <a:latin typeface="Hammersmith One Bold"/>
            </a:endParaRPr>
          </a:p>
        </p:txBody>
      </p:sp>
      <p:pic>
        <p:nvPicPr>
          <p:cNvPr id="8"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60" t="21264" r="6608" b="71845"/>
          <a:stretch>
            <a:fillRect/>
          </a:stretch>
        </p:blipFill>
        <p:spPr>
          <a:xfrm>
            <a:off x="3996465" y="868873"/>
            <a:ext cx="4273775" cy="187768"/>
          </a:xfrm>
          <a:prstGeom prst="rect">
            <a:avLst/>
          </a:prstGeom>
        </p:spPr>
      </p:pic>
    </p:spTree>
    <p:extLst>
      <p:ext uri="{BB962C8B-B14F-4D97-AF65-F5344CB8AC3E}">
        <p14:creationId xmlns:p14="http://schemas.microsoft.com/office/powerpoint/2010/main" val="1276319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EB774C-5068-4A8A-A162-B61EC0272EBD}"/>
              </a:ext>
            </a:extLst>
          </p:cNvPr>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solidFill>
                <a:schemeClr val="accent1">
                  <a:lumMod val="50000"/>
                </a:schemeClr>
              </a:solidFill>
              <a:effectLst>
                <a:outerShdw blurRad="38100" dist="38100" dir="2700000" algn="tl">
                  <a:srgbClr val="000000">
                    <a:alpha val="43137"/>
                  </a:srgbClr>
                </a:outerShdw>
              </a:effectLst>
            </a:endParaRPr>
          </a:p>
        </p:txBody>
      </p:sp>
      <p:sp>
        <p:nvSpPr>
          <p:cNvPr id="6" name="TextBox 6"/>
          <p:cNvSpPr txBox="1"/>
          <p:nvPr/>
        </p:nvSpPr>
        <p:spPr>
          <a:xfrm>
            <a:off x="964780" y="2485264"/>
            <a:ext cx="9367939" cy="3231654"/>
          </a:xfrm>
          <a:prstGeom prst="rect">
            <a:avLst/>
          </a:prstGeom>
        </p:spPr>
        <p:txBody>
          <a:bodyPr wrap="square" lIns="0" tIns="0" rIns="0" bIns="0" rtlCol="0" anchor="t">
            <a:spAutoFit/>
          </a:bodyPr>
          <a:lstStyle/>
          <a:p>
            <a:pPr marL="457200" indent="-457200" algn="just">
              <a:buFont typeface="Wingdings" panose="05000000000000000000" pitchFamily="2" charset="2"/>
              <a:buChar char="q"/>
            </a:pPr>
            <a:r>
              <a:rPr lang="en-US" sz="2100" dirty="0"/>
              <a:t>DevOps = </a:t>
            </a:r>
            <a:r>
              <a:rPr lang="en-IN" sz="2100" dirty="0"/>
              <a:t>Development and Operations</a:t>
            </a:r>
          </a:p>
          <a:p>
            <a:pPr marL="457200" indent="-457200" algn="just">
              <a:buFont typeface="Wingdings" panose="05000000000000000000" pitchFamily="2" charset="2"/>
              <a:buChar char="q"/>
            </a:pPr>
            <a:endParaRPr lang="en-US" sz="2100" dirty="0"/>
          </a:p>
          <a:p>
            <a:pPr marL="457200" indent="-457200" algn="just">
              <a:buFont typeface="Wingdings" panose="05000000000000000000" pitchFamily="2" charset="2"/>
              <a:buChar char="q"/>
            </a:pPr>
            <a:r>
              <a:rPr lang="en-US" sz="2100" dirty="0"/>
              <a:t>DevOps is a set of practices that combines software development (Dev) and IT operations (Ops)</a:t>
            </a:r>
          </a:p>
          <a:p>
            <a:pPr marL="457200" indent="-457200" algn="just">
              <a:buFont typeface="Wingdings" panose="05000000000000000000" pitchFamily="2" charset="2"/>
              <a:buChar char="q"/>
            </a:pPr>
            <a:endParaRPr lang="en-US" sz="2100" dirty="0"/>
          </a:p>
          <a:p>
            <a:pPr marL="457200" indent="-457200" algn="just">
              <a:buFont typeface="Wingdings" panose="05000000000000000000" pitchFamily="2" charset="2"/>
              <a:buChar char="q"/>
            </a:pPr>
            <a:r>
              <a:rPr lang="en-US" sz="2100" dirty="0"/>
              <a:t>DevOps is not a tool or a team, it is the process or a methodology of using various tools to solve the problems between Developers and Operations team</a:t>
            </a:r>
          </a:p>
          <a:p>
            <a:pPr marL="457200" indent="-457200" algn="just">
              <a:buFont typeface="Wingdings" panose="05000000000000000000" pitchFamily="2" charset="2"/>
              <a:buChar char="q"/>
            </a:pPr>
            <a:endParaRPr lang="en-US" sz="2100" dirty="0"/>
          </a:p>
          <a:p>
            <a:pPr marL="457200" indent="-457200" algn="just">
              <a:buFont typeface="Wingdings" panose="05000000000000000000" pitchFamily="2" charset="2"/>
              <a:buChar char="q"/>
            </a:pPr>
            <a:r>
              <a:rPr lang="en-US" sz="2100" dirty="0"/>
              <a:t>In short it breaks down the </a:t>
            </a:r>
            <a:r>
              <a:rPr lang="en-US" sz="2100" dirty="0" err="1"/>
              <a:t>the</a:t>
            </a:r>
            <a:r>
              <a:rPr lang="en-US" sz="2100" dirty="0"/>
              <a:t> silos between the Developers and Operations team in a Company</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rot="5400000">
            <a:off x="8507849" y="3161422"/>
            <a:ext cx="7241302" cy="535157"/>
          </a:xfrm>
          <a:prstGeom prst="rect">
            <a:avLst/>
          </a:prstGeom>
        </p:spPr>
      </p:pic>
      <p:sp>
        <p:nvSpPr>
          <p:cNvPr id="10" name="TextBox 10"/>
          <p:cNvSpPr txBox="1"/>
          <p:nvPr/>
        </p:nvSpPr>
        <p:spPr>
          <a:xfrm>
            <a:off x="832700" y="704628"/>
            <a:ext cx="6542058" cy="736420"/>
          </a:xfrm>
          <a:prstGeom prst="rect">
            <a:avLst/>
          </a:prstGeom>
        </p:spPr>
        <p:txBody>
          <a:bodyPr lIns="0" tIns="0" rIns="0" bIns="0" rtlCol="0" anchor="t">
            <a:spAutoFit/>
          </a:bodyPr>
          <a:lstStyle/>
          <a:p>
            <a:pPr>
              <a:lnSpc>
                <a:spcPts val="6233"/>
              </a:lnSpc>
              <a:spcBef>
                <a:spcPct val="0"/>
              </a:spcBef>
            </a:pPr>
            <a:r>
              <a:rPr lang="en-US" sz="4800" b="1" dirty="0" smtClean="0">
                <a:solidFill>
                  <a:srgbClr val="000000"/>
                </a:solidFill>
                <a:latin typeface="Hammersmith One Bold"/>
              </a:rPr>
              <a:t>Intro to DevOps</a:t>
            </a:r>
            <a:endParaRPr lang="en-US" sz="4800" b="1" dirty="0">
              <a:solidFill>
                <a:srgbClr val="000000"/>
              </a:solidFill>
              <a:latin typeface="Hammersmith One Bold"/>
            </a:endParaRP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a:off x="832700" y="1599556"/>
            <a:ext cx="3701018" cy="219084"/>
          </a:xfrm>
          <a:prstGeom prst="rect">
            <a:avLst/>
          </a:prstGeom>
        </p:spPr>
      </p:pic>
    </p:spTree>
    <p:extLst>
      <p:ext uri="{BB962C8B-B14F-4D97-AF65-F5344CB8AC3E}">
        <p14:creationId xmlns:p14="http://schemas.microsoft.com/office/powerpoint/2010/main" val="5966921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EB774C-5068-4A8A-A162-B61EC0272EBD}"/>
              </a:ext>
            </a:extLst>
          </p:cNvPr>
          <p:cNvSpPr/>
          <p:nvPr/>
        </p:nvSpPr>
        <p:spPr>
          <a:xfrm>
            <a:off x="0" y="0"/>
            <a:ext cx="12192000" cy="6858000"/>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solidFill>
                <a:schemeClr val="accent1">
                  <a:lumMod val="50000"/>
                </a:schemeClr>
              </a:solidFill>
              <a:effectLst>
                <a:outerShdw blurRad="38100" dist="38100" dir="2700000" algn="tl">
                  <a:srgbClr val="000000">
                    <a:alpha val="43137"/>
                  </a:srgbClr>
                </a:outerShdw>
              </a:effectLst>
            </a:endParaRP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rot="5400000">
            <a:off x="8507849" y="3161422"/>
            <a:ext cx="7241302" cy="535157"/>
          </a:xfrm>
          <a:prstGeom prst="rect">
            <a:avLst/>
          </a:prstGeom>
        </p:spPr>
      </p:pic>
      <p:sp>
        <p:nvSpPr>
          <p:cNvPr id="10" name="TextBox 10"/>
          <p:cNvSpPr txBox="1"/>
          <p:nvPr/>
        </p:nvSpPr>
        <p:spPr>
          <a:xfrm>
            <a:off x="832700" y="355316"/>
            <a:ext cx="6542058" cy="736420"/>
          </a:xfrm>
          <a:prstGeom prst="rect">
            <a:avLst/>
          </a:prstGeom>
        </p:spPr>
        <p:txBody>
          <a:bodyPr lIns="0" tIns="0" rIns="0" bIns="0" rtlCol="0" anchor="t">
            <a:spAutoFit/>
          </a:bodyPr>
          <a:lstStyle/>
          <a:p>
            <a:pPr>
              <a:lnSpc>
                <a:spcPts val="6233"/>
              </a:lnSpc>
              <a:spcBef>
                <a:spcPct val="0"/>
              </a:spcBef>
            </a:pPr>
            <a:r>
              <a:rPr lang="en-US" sz="4800" b="1" dirty="0" smtClean="0">
                <a:solidFill>
                  <a:srgbClr val="000000"/>
                </a:solidFill>
                <a:latin typeface="Hammersmith One Bold"/>
              </a:rPr>
              <a:t>DevOps Lifecycle</a:t>
            </a:r>
            <a:endParaRPr lang="en-US" sz="4800" b="1" dirty="0">
              <a:solidFill>
                <a:srgbClr val="000000"/>
              </a:solidFill>
              <a:latin typeface="Hammersmith One Bold"/>
            </a:endParaRP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a:off x="832700" y="1283387"/>
            <a:ext cx="3701018" cy="219084"/>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0920" y="1901836"/>
            <a:ext cx="7630160" cy="4300235"/>
          </a:xfrm>
          <a:prstGeom prst="rect">
            <a:avLst/>
          </a:prstGeom>
        </p:spPr>
      </p:pic>
    </p:spTree>
    <p:extLst>
      <p:ext uri="{BB962C8B-B14F-4D97-AF65-F5344CB8AC3E}">
        <p14:creationId xmlns:p14="http://schemas.microsoft.com/office/powerpoint/2010/main" val="37966557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293125" y="0"/>
            <a:ext cx="4852805" cy="574324"/>
          </a:xfrm>
          <a:prstGeom prst="rect">
            <a:avLst/>
          </a:prstGeom>
        </p:spPr>
        <p:txBody>
          <a:bodyPr wrap="square" lIns="0" tIns="0" rIns="0" bIns="0" rtlCol="0" anchor="t">
            <a:spAutoFit/>
          </a:bodyPr>
          <a:lstStyle/>
          <a:p>
            <a:pPr>
              <a:lnSpc>
                <a:spcPts val="4987"/>
              </a:lnSpc>
              <a:spcBef>
                <a:spcPct val="0"/>
              </a:spcBef>
            </a:pPr>
            <a:r>
              <a:rPr lang="en-US" sz="3200" b="1" dirty="0" smtClean="0">
                <a:solidFill>
                  <a:srgbClr val="000000"/>
                </a:solidFill>
                <a:latin typeface="Hammersmith One Bold"/>
              </a:rPr>
              <a:t>Technologies Used</a:t>
            </a:r>
            <a:endParaRPr lang="en-US" sz="3200" b="1" dirty="0">
              <a:solidFill>
                <a:srgbClr val="000000"/>
              </a:solidFill>
              <a:latin typeface="Hammersmith One Bold"/>
            </a:endParaRPr>
          </a:p>
        </p:txBody>
      </p:sp>
      <p:pic>
        <p:nvPicPr>
          <p:cNvPr id="28"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60" t="21264" r="6608" b="71845"/>
          <a:stretch>
            <a:fillRect/>
          </a:stretch>
        </p:blipFill>
        <p:spPr>
          <a:xfrm>
            <a:off x="154235" y="574324"/>
            <a:ext cx="5927175" cy="152304"/>
          </a:xfrm>
          <a:prstGeom prst="rect">
            <a:avLst/>
          </a:prstGeom>
        </p:spPr>
      </p:pic>
      <p:sp>
        <p:nvSpPr>
          <p:cNvPr id="39" name="TextBox 38"/>
          <p:cNvSpPr txBox="1"/>
          <p:nvPr/>
        </p:nvSpPr>
        <p:spPr>
          <a:xfrm>
            <a:off x="68095" y="856357"/>
            <a:ext cx="12026630" cy="6001643"/>
          </a:xfrm>
          <a:prstGeom prst="rect">
            <a:avLst/>
          </a:prstGeom>
          <a:noFill/>
        </p:spPr>
        <p:txBody>
          <a:bodyPr wrap="square" rtlCol="0">
            <a:spAutoFit/>
          </a:bodyPr>
          <a:lstStyle/>
          <a:p>
            <a:pPr marL="285750" indent="-285750" algn="just">
              <a:buFont typeface="Wingdings" panose="05000000000000000000" pitchFamily="2" charset="2"/>
              <a:buChar char="ü"/>
            </a:pPr>
            <a:r>
              <a:rPr lang="en-US" sz="1600" b="1" i="1" dirty="0"/>
              <a:t>Jenkins - </a:t>
            </a:r>
            <a:r>
              <a:rPr lang="en-US" sz="1600" i="1" dirty="0"/>
              <a:t>It is a free and open source automation server. It helps automate the parts of software development related to building, testing, and deploying, facilitating continuous integration and continuous delivery</a:t>
            </a:r>
            <a:r>
              <a:rPr lang="en-US" sz="1600" i="1" dirty="0" smtClean="0"/>
              <a:t>.</a:t>
            </a:r>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a:t>Kubernetes - </a:t>
            </a:r>
            <a:r>
              <a:rPr lang="en-US" sz="1600" i="1" dirty="0"/>
              <a:t>It is </a:t>
            </a:r>
            <a:r>
              <a:rPr lang="en-US" sz="1600" i="1" dirty="0" smtClean="0"/>
              <a:t>a container-orchestration </a:t>
            </a:r>
            <a:r>
              <a:rPr lang="en-US" sz="1600" i="1" dirty="0"/>
              <a:t>system for automating computer application deployment, scaling, and management</a:t>
            </a:r>
            <a:r>
              <a:rPr lang="en-US" sz="1600" i="1" dirty="0" smtClean="0"/>
              <a:t>.</a:t>
            </a:r>
            <a:endParaRPr lang="en-US" sz="1600" i="1" dirty="0"/>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err="1"/>
              <a:t>Ansible</a:t>
            </a:r>
            <a:r>
              <a:rPr lang="en-US" sz="1600" b="1" i="1" dirty="0"/>
              <a:t> - </a:t>
            </a:r>
            <a:r>
              <a:rPr lang="en-US" sz="1600" i="1" dirty="0" smtClean="0"/>
              <a:t>It’s </a:t>
            </a:r>
            <a:r>
              <a:rPr lang="en-US" sz="1600" i="1" dirty="0"/>
              <a:t>an </a:t>
            </a:r>
            <a:r>
              <a:rPr lang="en-US" sz="1600" i="1" dirty="0" smtClean="0"/>
              <a:t>open-source </a:t>
            </a:r>
            <a:r>
              <a:rPr lang="en-US" sz="1600" i="1" dirty="0"/>
              <a:t>software provisioning, configuration management, and application-deployment tool enabling infrastructure as code</a:t>
            </a:r>
            <a:r>
              <a:rPr lang="en-US" sz="1600" i="1" dirty="0" smtClean="0"/>
              <a:t>.</a:t>
            </a:r>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a:t>AWS EC2 and AWS EKS - </a:t>
            </a:r>
            <a:r>
              <a:rPr lang="en-US" sz="1600" i="1" dirty="0"/>
              <a:t>The Jenkins server is running on the Amazon EC2 Instances and Amazon EKS is used for managed Kubernetes cluster</a:t>
            </a:r>
            <a:r>
              <a:rPr lang="en-US" sz="1600" i="1" dirty="0" smtClean="0"/>
              <a:t>.</a:t>
            </a:r>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err="1"/>
              <a:t>Git</a:t>
            </a:r>
            <a:r>
              <a:rPr lang="en-US" sz="1600" b="1" i="1" dirty="0"/>
              <a:t>/</a:t>
            </a:r>
            <a:r>
              <a:rPr lang="en-US" sz="1600" b="1" i="1" dirty="0" err="1"/>
              <a:t>Github</a:t>
            </a:r>
            <a:r>
              <a:rPr lang="en-US" sz="1600" b="1" i="1" dirty="0"/>
              <a:t> - </a:t>
            </a:r>
            <a:r>
              <a:rPr lang="en-US" sz="1600" i="1" dirty="0" err="1"/>
              <a:t>Git</a:t>
            </a:r>
            <a:r>
              <a:rPr lang="en-US" sz="1600" i="1" dirty="0"/>
              <a:t> is software for tracking changes in any set of files, usually used for coordinating work among programmers collaboratively developing source code during software development and GitHub is a provider of Internet hosting for software development and version control using </a:t>
            </a:r>
            <a:r>
              <a:rPr lang="en-US" sz="1600" i="1" dirty="0" err="1"/>
              <a:t>Git</a:t>
            </a:r>
            <a:r>
              <a:rPr lang="en-US" sz="1600" i="1" dirty="0" smtClean="0"/>
              <a:t>.</a:t>
            </a:r>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a:t>Prometheus - </a:t>
            </a:r>
            <a:r>
              <a:rPr lang="en-US" sz="1600" i="1" dirty="0"/>
              <a:t>It is a free software application used for event monitoring and alerting. It records real-time metrics in a time series database</a:t>
            </a:r>
            <a:r>
              <a:rPr lang="en-US" sz="1600" i="1" dirty="0" smtClean="0"/>
              <a:t>.</a:t>
            </a:r>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err="1"/>
              <a:t>Grafana</a:t>
            </a:r>
            <a:r>
              <a:rPr lang="en-US" sz="1600" b="1" i="1" dirty="0"/>
              <a:t> - </a:t>
            </a:r>
            <a:r>
              <a:rPr lang="en-US" sz="1600" i="1" dirty="0"/>
              <a:t>It is a multi-platform open source analytics and interactive visualization web application. It provides charts, graphs, and alerts for the web when connected to supported data sources</a:t>
            </a:r>
            <a:r>
              <a:rPr lang="en-US" sz="1600" i="1" dirty="0" smtClean="0"/>
              <a:t>.</a:t>
            </a:r>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a:t>Elastic Search - </a:t>
            </a:r>
            <a:r>
              <a:rPr lang="en-US" sz="1600" i="1" dirty="0"/>
              <a:t>It is a search engine tool which provides a distributed, multitenant-capable full-text search engine with an HTTP web interface and schema-free JSON documents</a:t>
            </a:r>
            <a:r>
              <a:rPr lang="en-US" sz="1600" i="1" dirty="0" smtClean="0"/>
              <a:t>.</a:t>
            </a:r>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err="1"/>
              <a:t>Filebeat</a:t>
            </a:r>
            <a:r>
              <a:rPr lang="en-US" sz="1600" b="1" i="1" dirty="0"/>
              <a:t> and </a:t>
            </a:r>
            <a:r>
              <a:rPr lang="en-US" sz="1600" b="1" i="1" dirty="0" err="1"/>
              <a:t>Metricbeat</a:t>
            </a:r>
            <a:r>
              <a:rPr lang="en-US" sz="1600" b="1" i="1" dirty="0"/>
              <a:t> - </a:t>
            </a:r>
            <a:r>
              <a:rPr lang="en-US" sz="1600" i="1" dirty="0" err="1"/>
              <a:t>Filebeat</a:t>
            </a:r>
            <a:r>
              <a:rPr lang="en-US" sz="1600" i="1" dirty="0"/>
              <a:t> is a lightweight shipper for forwarding and centralizing log data. </a:t>
            </a:r>
            <a:r>
              <a:rPr lang="en-US" sz="1600" i="1" dirty="0" err="1" smtClean="0"/>
              <a:t>Metricbeat</a:t>
            </a:r>
            <a:r>
              <a:rPr lang="en-US" sz="1600" i="1" dirty="0" smtClean="0"/>
              <a:t> </a:t>
            </a:r>
            <a:r>
              <a:rPr lang="en-US" sz="1600" i="1" dirty="0"/>
              <a:t>is a lightweight shipper that you can install on your servers to periodically collect metrics from the operating system and from services running on the server</a:t>
            </a:r>
            <a:r>
              <a:rPr lang="en-US" sz="1600" i="1" dirty="0" smtClean="0"/>
              <a:t>.</a:t>
            </a:r>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err="1"/>
              <a:t>Kibana</a:t>
            </a:r>
            <a:r>
              <a:rPr lang="en-US" sz="1600" b="1" i="1" dirty="0"/>
              <a:t>- </a:t>
            </a:r>
            <a:r>
              <a:rPr lang="en-US" sz="1600" i="1" dirty="0"/>
              <a:t>It is a data visualization dashboard for </a:t>
            </a:r>
            <a:r>
              <a:rPr lang="en-US" sz="1600" i="1" dirty="0" err="1"/>
              <a:t>Elasticsearch</a:t>
            </a:r>
            <a:r>
              <a:rPr lang="en-US" sz="1600" i="1" dirty="0" smtClean="0"/>
              <a:t>.</a:t>
            </a:r>
          </a:p>
          <a:p>
            <a:pPr marL="285750" indent="-285750" algn="just">
              <a:buFont typeface="Wingdings" panose="05000000000000000000" pitchFamily="2" charset="2"/>
              <a:buChar char="ü"/>
            </a:pPr>
            <a:endParaRPr lang="en-US" sz="800" i="1" dirty="0"/>
          </a:p>
          <a:p>
            <a:pPr marL="285750" indent="-285750" algn="just">
              <a:buFont typeface="Wingdings" panose="05000000000000000000" pitchFamily="2" charset="2"/>
              <a:buChar char="ü"/>
            </a:pPr>
            <a:r>
              <a:rPr lang="en-US" sz="1600" b="1" i="1" dirty="0"/>
              <a:t>Slack - </a:t>
            </a:r>
            <a:r>
              <a:rPr lang="en-US" sz="1600" i="1" dirty="0"/>
              <a:t>It is a channel-based messaging platform</a:t>
            </a:r>
            <a:r>
              <a:rPr lang="en-US" sz="1600" i="1" dirty="0" smtClean="0"/>
              <a:t>.</a:t>
            </a:r>
            <a:endParaRPr lang="en-US" sz="1600" i="1" dirty="0"/>
          </a:p>
        </p:txBody>
      </p:sp>
    </p:spTree>
    <p:extLst>
      <p:ext uri="{BB962C8B-B14F-4D97-AF65-F5344CB8AC3E}">
        <p14:creationId xmlns:p14="http://schemas.microsoft.com/office/powerpoint/2010/main" val="1658844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836322" y="2219046"/>
            <a:ext cx="10633053" cy="3385542"/>
          </a:xfrm>
          <a:prstGeom prst="rect">
            <a:avLst/>
          </a:prstGeom>
        </p:spPr>
        <p:txBody>
          <a:bodyPr wrap="square" lIns="0" tIns="0" rIns="0" bIns="0" rtlCol="0" anchor="t">
            <a:spAutoFit/>
          </a:bodyPr>
          <a:lstStyle/>
          <a:p>
            <a:pPr marL="514350" indent="-514350" algn="just">
              <a:buFont typeface="Arial" panose="020B0604020202020204" pitchFamily="34" charset="0"/>
              <a:buChar char="•"/>
            </a:pPr>
            <a:r>
              <a:rPr lang="en-US" sz="2400" dirty="0" smtClean="0">
                <a:solidFill>
                  <a:schemeClr val="tx1"/>
                </a:solidFill>
              </a:rPr>
              <a:t>To implement DevOps in any organization, we need to create DevOps pipeline</a:t>
            </a:r>
          </a:p>
          <a:p>
            <a:pPr algn="just"/>
            <a:endParaRPr lang="en-US" sz="1400" dirty="0" smtClean="0">
              <a:solidFill>
                <a:schemeClr val="tx1"/>
              </a:solidFill>
            </a:endParaRPr>
          </a:p>
          <a:p>
            <a:pPr marL="514350" indent="-514350" algn="just">
              <a:buFont typeface="Arial" panose="020B0604020202020204" pitchFamily="34" charset="0"/>
              <a:buChar char="•"/>
            </a:pPr>
            <a:r>
              <a:rPr lang="en-US" sz="2400" dirty="0" smtClean="0">
                <a:solidFill>
                  <a:schemeClr val="tx1"/>
                </a:solidFill>
              </a:rPr>
              <a:t>A pipeline in software development consists of set of tools, flows, and automated processes, enabling teams to leverage technologies to build and deploy software.</a:t>
            </a:r>
          </a:p>
          <a:p>
            <a:pPr marL="514350" indent="-514350" algn="just">
              <a:buFont typeface="Arial" panose="020B0604020202020204" pitchFamily="34" charset="0"/>
              <a:buChar char="•"/>
            </a:pPr>
            <a:endParaRPr lang="en-US" sz="1400" dirty="0" smtClean="0">
              <a:solidFill>
                <a:schemeClr val="tx1"/>
              </a:solidFill>
            </a:endParaRPr>
          </a:p>
          <a:p>
            <a:pPr marL="514350" indent="-514350" algn="just">
              <a:buFont typeface="Arial" panose="020B0604020202020204" pitchFamily="34" charset="0"/>
              <a:buChar char="•"/>
            </a:pPr>
            <a:r>
              <a:rPr lang="en-US" sz="2400" dirty="0" smtClean="0">
                <a:solidFill>
                  <a:schemeClr val="tx1"/>
                </a:solidFill>
              </a:rPr>
              <a:t>There can be different pipelines like Build, Integration, Test, </a:t>
            </a:r>
            <a:r>
              <a:rPr lang="en-IN" sz="2400" dirty="0" smtClean="0">
                <a:solidFill>
                  <a:schemeClr val="tx1"/>
                </a:solidFill>
              </a:rPr>
              <a:t>Deployment etc.</a:t>
            </a:r>
            <a:endParaRPr lang="en-US" sz="2400" dirty="0" smtClean="0">
              <a:solidFill>
                <a:schemeClr val="tx1"/>
              </a:solidFill>
            </a:endParaRPr>
          </a:p>
          <a:p>
            <a:pPr algn="just"/>
            <a:endParaRPr lang="en-US" sz="2400" dirty="0" smtClean="0">
              <a:solidFill>
                <a:schemeClr val="tx1"/>
              </a:solidFill>
            </a:endParaRPr>
          </a:p>
          <a:p>
            <a:pPr algn="just"/>
            <a:r>
              <a:rPr lang="en-US" sz="2400" dirty="0" smtClean="0">
                <a:solidFill>
                  <a:schemeClr val="tx1"/>
                </a:solidFill>
              </a:rPr>
              <a:t>CI/CD Pipelines - </a:t>
            </a:r>
          </a:p>
          <a:p>
            <a:pPr marL="514350" indent="-514350" algn="just">
              <a:buFont typeface="Arial" panose="020B0604020202020204" pitchFamily="34" charset="0"/>
              <a:buChar char="•"/>
            </a:pPr>
            <a:r>
              <a:rPr lang="en-US" sz="2400" dirty="0" smtClean="0">
                <a:solidFill>
                  <a:schemeClr val="tx1"/>
                </a:solidFill>
              </a:rPr>
              <a:t>Continuous Integration – Merge code in a central repository</a:t>
            </a:r>
          </a:p>
          <a:p>
            <a:pPr marL="514350" indent="-514350" algn="just">
              <a:buFont typeface="Arial" panose="020B0604020202020204" pitchFamily="34" charset="0"/>
              <a:buChar char="•"/>
            </a:pPr>
            <a:r>
              <a:rPr lang="en-US" sz="2400" dirty="0" smtClean="0">
                <a:solidFill>
                  <a:schemeClr val="tx1"/>
                </a:solidFill>
              </a:rPr>
              <a:t>Continuous Deployment — Configuration and Infrastructure management</a:t>
            </a: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rot="5400000">
            <a:off x="8507849" y="3161422"/>
            <a:ext cx="7241302" cy="535157"/>
          </a:xfrm>
          <a:prstGeom prst="rect">
            <a:avLst/>
          </a:prstGeom>
        </p:spPr>
      </p:pic>
      <p:sp>
        <p:nvSpPr>
          <p:cNvPr id="10" name="TextBox 10"/>
          <p:cNvSpPr txBox="1"/>
          <p:nvPr/>
        </p:nvSpPr>
        <p:spPr>
          <a:xfrm>
            <a:off x="832700" y="704628"/>
            <a:ext cx="6542058" cy="736420"/>
          </a:xfrm>
          <a:prstGeom prst="rect">
            <a:avLst/>
          </a:prstGeom>
        </p:spPr>
        <p:txBody>
          <a:bodyPr lIns="0" tIns="0" rIns="0" bIns="0" rtlCol="0" anchor="t">
            <a:spAutoFit/>
          </a:bodyPr>
          <a:lstStyle/>
          <a:p>
            <a:pPr>
              <a:lnSpc>
                <a:spcPts val="6233"/>
              </a:lnSpc>
              <a:spcBef>
                <a:spcPct val="0"/>
              </a:spcBef>
            </a:pPr>
            <a:r>
              <a:rPr lang="en-US" sz="4800" b="1" dirty="0" smtClean="0">
                <a:solidFill>
                  <a:srgbClr val="000000"/>
                </a:solidFill>
                <a:latin typeface="Hammersmith One Bold"/>
              </a:rPr>
              <a:t>DevOps Pipeline</a:t>
            </a:r>
            <a:endParaRPr lang="en-US" sz="4800" b="1" dirty="0">
              <a:solidFill>
                <a:srgbClr val="000000"/>
              </a:solidFill>
              <a:latin typeface="Hammersmith One Bold"/>
            </a:endParaRP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l="160" t="21264" r="6608" b="71845"/>
          <a:stretch>
            <a:fillRect/>
          </a:stretch>
        </p:blipFill>
        <p:spPr>
          <a:xfrm>
            <a:off x="832700" y="1599556"/>
            <a:ext cx="3701018" cy="219084"/>
          </a:xfrm>
          <a:prstGeom prst="rect">
            <a:avLst/>
          </a:prstGeom>
        </p:spPr>
      </p:pic>
    </p:spTree>
    <p:extLst>
      <p:ext uri="{BB962C8B-B14F-4D97-AF65-F5344CB8AC3E}">
        <p14:creationId xmlns:p14="http://schemas.microsoft.com/office/powerpoint/2010/main" val="15512725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293125" y="249491"/>
            <a:ext cx="4852805" cy="597664"/>
          </a:xfrm>
          <a:prstGeom prst="rect">
            <a:avLst/>
          </a:prstGeom>
        </p:spPr>
        <p:txBody>
          <a:bodyPr wrap="square" lIns="0" tIns="0" rIns="0" bIns="0" rtlCol="0" anchor="t">
            <a:spAutoFit/>
          </a:bodyPr>
          <a:lstStyle/>
          <a:p>
            <a:pPr>
              <a:lnSpc>
                <a:spcPts val="4987"/>
              </a:lnSpc>
              <a:spcBef>
                <a:spcPct val="0"/>
              </a:spcBef>
            </a:pPr>
            <a:r>
              <a:rPr lang="en-US" sz="4000" b="1" dirty="0" smtClean="0">
                <a:solidFill>
                  <a:srgbClr val="000000"/>
                </a:solidFill>
                <a:latin typeface="Hammersmith One Bold"/>
              </a:rPr>
              <a:t>Project Startup</a:t>
            </a:r>
            <a:endParaRPr lang="en-US" sz="4000" b="1" dirty="0">
              <a:solidFill>
                <a:srgbClr val="000000"/>
              </a:solidFill>
              <a:latin typeface="Hammersmith One Bold"/>
            </a:endParaRPr>
          </a:p>
        </p:txBody>
      </p:sp>
      <p:pic>
        <p:nvPicPr>
          <p:cNvPr id="28"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60" t="21264" r="6608" b="71845"/>
          <a:stretch>
            <a:fillRect/>
          </a:stretch>
        </p:blipFill>
        <p:spPr>
          <a:xfrm>
            <a:off x="165810" y="1017448"/>
            <a:ext cx="5927175" cy="232618"/>
          </a:xfrm>
          <a:prstGeom prst="rect">
            <a:avLst/>
          </a:prstGeom>
        </p:spPr>
      </p:pic>
      <p:pic>
        <p:nvPicPr>
          <p:cNvPr id="1026" name="Picture 2" descr="https://miro.medium.com/max/875/1*svQCGyXgOwcF6bRDRdEXj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3125" y="1638877"/>
            <a:ext cx="3740534" cy="21032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3840/1*qSglPcjXfc_08jtn7pbkjQ.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08741" y="4316459"/>
            <a:ext cx="4055310" cy="22811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0"/>
          <a:stretch>
            <a:fillRect/>
          </a:stretch>
        </p:blipFill>
        <p:spPr>
          <a:xfrm>
            <a:off x="4033659" y="2267266"/>
            <a:ext cx="3797964" cy="2531976"/>
          </a:xfrm>
          <a:prstGeom prst="rect">
            <a:avLst/>
          </a:prstGeom>
        </p:spPr>
      </p:pic>
      <p:sp>
        <p:nvSpPr>
          <p:cNvPr id="3" name="TextBox 2"/>
          <p:cNvSpPr txBox="1"/>
          <p:nvPr/>
        </p:nvSpPr>
        <p:spPr>
          <a:xfrm>
            <a:off x="844952" y="3916349"/>
            <a:ext cx="2361235" cy="400110"/>
          </a:xfrm>
          <a:prstGeom prst="rect">
            <a:avLst/>
          </a:prstGeom>
          <a:noFill/>
        </p:spPr>
        <p:txBody>
          <a:bodyPr wrap="square" rtlCol="0">
            <a:spAutoFit/>
          </a:bodyPr>
          <a:lstStyle/>
          <a:p>
            <a:pPr algn="ctr"/>
            <a:r>
              <a:rPr lang="en-US" sz="2000" b="1" dirty="0" smtClean="0"/>
              <a:t>1. Write Code</a:t>
            </a:r>
            <a:endParaRPr lang="en-IN" sz="2000" b="1" dirty="0"/>
          </a:p>
        </p:txBody>
      </p:sp>
      <p:sp>
        <p:nvSpPr>
          <p:cNvPr id="9" name="TextBox 8"/>
          <p:cNvSpPr txBox="1"/>
          <p:nvPr/>
        </p:nvSpPr>
        <p:spPr>
          <a:xfrm>
            <a:off x="4670611" y="4913701"/>
            <a:ext cx="2361235" cy="400110"/>
          </a:xfrm>
          <a:prstGeom prst="rect">
            <a:avLst/>
          </a:prstGeom>
          <a:noFill/>
        </p:spPr>
        <p:txBody>
          <a:bodyPr wrap="square" rtlCol="0">
            <a:spAutoFit/>
          </a:bodyPr>
          <a:lstStyle/>
          <a:p>
            <a:pPr algn="ctr"/>
            <a:r>
              <a:rPr lang="en-US" sz="2000" b="1" dirty="0"/>
              <a:t>2</a:t>
            </a:r>
            <a:r>
              <a:rPr lang="en-US" sz="2000" b="1" dirty="0" smtClean="0"/>
              <a:t>. Push to </a:t>
            </a:r>
            <a:r>
              <a:rPr lang="en-US" sz="2000" b="1" dirty="0" err="1" smtClean="0"/>
              <a:t>Github</a:t>
            </a:r>
            <a:endParaRPr lang="en-IN" sz="2000" b="1" dirty="0"/>
          </a:p>
        </p:txBody>
      </p:sp>
      <p:sp>
        <p:nvSpPr>
          <p:cNvPr id="10" name="TextBox 9"/>
          <p:cNvSpPr txBox="1"/>
          <p:nvPr/>
        </p:nvSpPr>
        <p:spPr>
          <a:xfrm>
            <a:off x="8492186" y="3774598"/>
            <a:ext cx="2361235" cy="400110"/>
          </a:xfrm>
          <a:prstGeom prst="rect">
            <a:avLst/>
          </a:prstGeom>
          <a:noFill/>
        </p:spPr>
        <p:txBody>
          <a:bodyPr wrap="square" rtlCol="0">
            <a:spAutoFit/>
          </a:bodyPr>
          <a:lstStyle/>
          <a:p>
            <a:pPr algn="ctr"/>
            <a:r>
              <a:rPr lang="en-US" sz="2000" b="1" dirty="0" smtClean="0"/>
              <a:t>3. Create a Pipeline</a:t>
            </a:r>
            <a:endParaRPr lang="en-IN" sz="2000" b="1" dirty="0"/>
          </a:p>
        </p:txBody>
      </p:sp>
    </p:spTree>
    <p:extLst>
      <p:ext uri="{BB962C8B-B14F-4D97-AF65-F5344CB8AC3E}">
        <p14:creationId xmlns:p14="http://schemas.microsoft.com/office/powerpoint/2010/main" val="8599375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293125" y="105505"/>
            <a:ext cx="4852805" cy="574324"/>
          </a:xfrm>
          <a:prstGeom prst="rect">
            <a:avLst/>
          </a:prstGeom>
        </p:spPr>
        <p:txBody>
          <a:bodyPr wrap="square" lIns="0" tIns="0" rIns="0" bIns="0" rtlCol="0" anchor="t">
            <a:spAutoFit/>
          </a:bodyPr>
          <a:lstStyle/>
          <a:p>
            <a:pPr>
              <a:lnSpc>
                <a:spcPts val="4987"/>
              </a:lnSpc>
              <a:spcBef>
                <a:spcPct val="0"/>
              </a:spcBef>
            </a:pPr>
            <a:r>
              <a:rPr lang="en-US" sz="3200" b="1" dirty="0" smtClean="0">
                <a:solidFill>
                  <a:srgbClr val="000000"/>
                </a:solidFill>
                <a:latin typeface="Hammersmith One Bold"/>
              </a:rPr>
              <a:t>7 Stages of our Pipeline</a:t>
            </a:r>
            <a:endParaRPr lang="en-US" sz="3200" b="1" dirty="0">
              <a:solidFill>
                <a:srgbClr val="000000"/>
              </a:solidFill>
              <a:latin typeface="Hammersmith One Bold"/>
            </a:endParaRPr>
          </a:p>
        </p:txBody>
      </p:sp>
      <p:pic>
        <p:nvPicPr>
          <p:cNvPr id="28"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60" t="21264" r="6608" b="71845"/>
          <a:stretch>
            <a:fillRect/>
          </a:stretch>
        </p:blipFill>
        <p:spPr>
          <a:xfrm>
            <a:off x="154235" y="785334"/>
            <a:ext cx="5927175" cy="152304"/>
          </a:xfrm>
          <a:prstGeom prst="rect">
            <a:avLst/>
          </a:prstGeom>
        </p:spPr>
      </p:pic>
      <p:sp>
        <p:nvSpPr>
          <p:cNvPr id="39" name="TextBox 38"/>
          <p:cNvSpPr txBox="1"/>
          <p:nvPr/>
        </p:nvSpPr>
        <p:spPr>
          <a:xfrm>
            <a:off x="199570" y="1321817"/>
            <a:ext cx="5367853" cy="2092881"/>
          </a:xfrm>
          <a:prstGeom prst="rect">
            <a:avLst/>
          </a:prstGeom>
          <a:noFill/>
        </p:spPr>
        <p:txBody>
          <a:bodyPr wrap="square" rtlCol="0">
            <a:spAutoFit/>
          </a:bodyPr>
          <a:lstStyle/>
          <a:p>
            <a:pPr marL="342900" indent="-342900">
              <a:buFont typeface="+mj-lt"/>
              <a:buAutoNum type="arabicPeriod"/>
            </a:pPr>
            <a:r>
              <a:rPr lang="en-US" sz="2000" b="1" dirty="0"/>
              <a:t>Build: </a:t>
            </a:r>
            <a:r>
              <a:rPr lang="en-US" sz="2000" dirty="0"/>
              <a:t>Downloads the code from GitHub, Builds a Containerized Application, Publish it to a </a:t>
            </a:r>
            <a:r>
              <a:rPr lang="en-US" sz="2000" dirty="0" smtClean="0"/>
              <a:t>centralized </a:t>
            </a:r>
            <a:r>
              <a:rPr lang="en-US" sz="2000" dirty="0"/>
              <a:t>container </a:t>
            </a:r>
            <a:r>
              <a:rPr lang="en-US" sz="2000" dirty="0" smtClean="0"/>
              <a:t>registry</a:t>
            </a:r>
          </a:p>
          <a:p>
            <a:pPr marL="342900" indent="-342900">
              <a:buFont typeface="+mj-lt"/>
              <a:buAutoNum type="arabicPeriod"/>
            </a:pPr>
            <a:endParaRPr lang="en-US" sz="2000" dirty="0" smtClean="0"/>
          </a:p>
          <a:p>
            <a:pPr marL="342900" indent="-342900">
              <a:buFont typeface="+mj-lt"/>
              <a:buAutoNum type="arabicPeriod"/>
            </a:pPr>
            <a:endParaRPr lang="en-US" sz="500" dirty="0"/>
          </a:p>
          <a:p>
            <a:pPr marL="342900" indent="-342900">
              <a:buFont typeface="+mj-lt"/>
              <a:buAutoNum type="arabicPeriod"/>
            </a:pPr>
            <a:r>
              <a:rPr lang="en-US" sz="2000" b="1" dirty="0"/>
              <a:t>Deploy: Test: </a:t>
            </a:r>
            <a:r>
              <a:rPr lang="en-US" sz="2000" dirty="0"/>
              <a:t>Deploy that containerized application on Testing </a:t>
            </a:r>
            <a:r>
              <a:rPr lang="en-US" sz="2000" dirty="0" smtClean="0"/>
              <a:t>Environment</a:t>
            </a:r>
          </a:p>
          <a:p>
            <a:pPr marL="342900" indent="-342900">
              <a:buFont typeface="+mj-lt"/>
              <a:buAutoNum type="arabicPeriod"/>
            </a:pPr>
            <a:endParaRPr lang="en-US" sz="500" dirty="0"/>
          </a:p>
        </p:txBody>
      </p:sp>
      <p:pic>
        <p:nvPicPr>
          <p:cNvPr id="2050" name="Picture 2" descr="https://miro.medium.com/max/2000/1*p_dlSnWbYgmrqV9vahZfuw.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1811" t="10720" b="29559"/>
          <a:stretch/>
        </p:blipFill>
        <p:spPr bwMode="auto">
          <a:xfrm>
            <a:off x="6081410" y="462988"/>
            <a:ext cx="5657530" cy="24306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54235" y="3138511"/>
            <a:ext cx="11539370" cy="3170099"/>
          </a:xfrm>
          <a:prstGeom prst="rect">
            <a:avLst/>
          </a:prstGeom>
          <a:noFill/>
        </p:spPr>
        <p:txBody>
          <a:bodyPr wrap="square" rtlCol="0">
            <a:spAutoFit/>
          </a:bodyPr>
          <a:lstStyle/>
          <a:p>
            <a:pPr marL="457200" indent="-457200">
              <a:buAutoNum type="arabicPeriod" startAt="3"/>
            </a:pPr>
            <a:endParaRPr lang="en-US" sz="2000" b="1" dirty="0" smtClean="0"/>
          </a:p>
          <a:p>
            <a:pPr marL="457200" indent="-457200">
              <a:buAutoNum type="arabicPeriod" startAt="3"/>
            </a:pPr>
            <a:r>
              <a:rPr lang="en-US" sz="2000" b="1" dirty="0" smtClean="0"/>
              <a:t>Approve </a:t>
            </a:r>
            <a:r>
              <a:rPr lang="en-US" sz="2000" b="1" dirty="0"/>
              <a:t>and Notify: </a:t>
            </a:r>
            <a:r>
              <a:rPr lang="en-US" sz="2000" dirty="0"/>
              <a:t>Test and Approve the application and Notify the </a:t>
            </a:r>
            <a:r>
              <a:rPr lang="en-US" sz="2000" dirty="0" smtClean="0"/>
              <a:t>Developers</a:t>
            </a:r>
          </a:p>
          <a:p>
            <a:pPr marL="457200" indent="-457200">
              <a:buAutoNum type="arabicPeriod" startAt="3"/>
            </a:pPr>
            <a:endParaRPr lang="en-US" sz="2000" b="1" dirty="0" smtClean="0"/>
          </a:p>
          <a:p>
            <a:pPr marL="457200" indent="-457200">
              <a:buAutoNum type="arabicPeriod" startAt="3"/>
            </a:pPr>
            <a:r>
              <a:rPr lang="en-US" sz="2000" b="1" dirty="0" smtClean="0"/>
              <a:t>Deploy</a:t>
            </a:r>
            <a:r>
              <a:rPr lang="en-US" sz="2000" b="1" dirty="0"/>
              <a:t>: Production:</a:t>
            </a:r>
            <a:r>
              <a:rPr lang="en-US" sz="2000" dirty="0"/>
              <a:t> Deploy the application to Production Environment if </a:t>
            </a:r>
            <a:r>
              <a:rPr lang="en-US" sz="2000" dirty="0" smtClean="0"/>
              <a:t>Approved</a:t>
            </a:r>
            <a:endParaRPr lang="en-IN" sz="2000" dirty="0"/>
          </a:p>
          <a:p>
            <a:pPr marL="457200" indent="-457200">
              <a:buAutoNum type="arabicPeriod" startAt="3"/>
            </a:pPr>
            <a:endParaRPr lang="en-US" sz="2000" b="1" dirty="0" smtClean="0"/>
          </a:p>
          <a:p>
            <a:pPr marL="457200" indent="-457200">
              <a:buAutoNum type="arabicPeriod" startAt="3"/>
            </a:pPr>
            <a:r>
              <a:rPr lang="en-US" sz="2000" b="1" dirty="0" smtClean="0"/>
              <a:t>Monitor</a:t>
            </a:r>
            <a:r>
              <a:rPr lang="en-US" sz="2000" b="1" dirty="0"/>
              <a:t>: </a:t>
            </a:r>
            <a:r>
              <a:rPr lang="en-US" sz="2000" dirty="0"/>
              <a:t>Deploy the Monitoring Environment i.e. Prometheus, </a:t>
            </a:r>
            <a:r>
              <a:rPr lang="en-US" sz="2000" dirty="0" err="1"/>
              <a:t>Grafana</a:t>
            </a:r>
            <a:r>
              <a:rPr lang="en-US" sz="2000" dirty="0"/>
              <a:t>, </a:t>
            </a:r>
            <a:r>
              <a:rPr lang="en-US" sz="2000" dirty="0" err="1"/>
              <a:t>Metricbeat</a:t>
            </a:r>
            <a:r>
              <a:rPr lang="en-US" sz="2000" dirty="0"/>
              <a:t>, </a:t>
            </a:r>
            <a:r>
              <a:rPr lang="en-US" sz="2000" dirty="0" err="1" smtClean="0"/>
              <a:t>etc</a:t>
            </a:r>
            <a:endParaRPr lang="en-IN" sz="2000" dirty="0"/>
          </a:p>
          <a:p>
            <a:pPr marL="457200" indent="-457200">
              <a:buAutoNum type="arabicPeriod" startAt="3"/>
            </a:pPr>
            <a:endParaRPr lang="en-US" sz="2000" b="1" dirty="0" smtClean="0"/>
          </a:p>
          <a:p>
            <a:pPr marL="457200" indent="-457200">
              <a:buAutoNum type="arabicPeriod" startAt="3"/>
            </a:pPr>
            <a:r>
              <a:rPr lang="en-US" sz="2000" b="1" dirty="0" smtClean="0"/>
              <a:t>Analysis</a:t>
            </a:r>
            <a:r>
              <a:rPr lang="en-US" sz="2000" b="1" dirty="0"/>
              <a:t>: </a:t>
            </a:r>
            <a:r>
              <a:rPr lang="en-US" sz="2000" dirty="0"/>
              <a:t>Deploy the Logging analysis Environment i.e. EFK Stack and EMK </a:t>
            </a:r>
            <a:r>
              <a:rPr lang="en-US" sz="2000" dirty="0" smtClean="0"/>
              <a:t>Stack</a:t>
            </a:r>
            <a:endParaRPr lang="en-IN" sz="2000" dirty="0"/>
          </a:p>
          <a:p>
            <a:pPr marL="457200" indent="-457200">
              <a:buAutoNum type="arabicPeriod" startAt="3"/>
            </a:pPr>
            <a:endParaRPr lang="en-IN" sz="2000" b="1" dirty="0" smtClean="0"/>
          </a:p>
          <a:p>
            <a:pPr marL="457200" indent="-457200">
              <a:buAutoNum type="arabicPeriod" startAt="3"/>
            </a:pPr>
            <a:r>
              <a:rPr lang="en-US" sz="2000" b="1" dirty="0" smtClean="0"/>
              <a:t>Final </a:t>
            </a:r>
            <a:r>
              <a:rPr lang="en-US" sz="2000" b="1" dirty="0"/>
              <a:t>Test and Notify: </a:t>
            </a:r>
            <a:r>
              <a:rPr lang="en-US" sz="2000" dirty="0"/>
              <a:t>Take a Final Test on Application running in production Environment and Notify</a:t>
            </a:r>
            <a:endParaRPr lang="en-IN" sz="2000" dirty="0">
              <a:effectLst/>
            </a:endParaRPr>
          </a:p>
        </p:txBody>
      </p:sp>
    </p:spTree>
    <p:extLst>
      <p:ext uri="{BB962C8B-B14F-4D97-AF65-F5344CB8AC3E}">
        <p14:creationId xmlns:p14="http://schemas.microsoft.com/office/powerpoint/2010/main" val="32197455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445525" y="308202"/>
            <a:ext cx="4852805" cy="641201"/>
          </a:xfrm>
          <a:prstGeom prst="rect">
            <a:avLst/>
          </a:prstGeom>
        </p:spPr>
        <p:txBody>
          <a:bodyPr wrap="square" lIns="0" tIns="0" rIns="0" bIns="0" rtlCol="0" anchor="t">
            <a:spAutoFit/>
          </a:bodyPr>
          <a:lstStyle/>
          <a:p>
            <a:pPr>
              <a:lnSpc>
                <a:spcPts val="4987"/>
              </a:lnSpc>
              <a:spcBef>
                <a:spcPct val="0"/>
              </a:spcBef>
            </a:pPr>
            <a:r>
              <a:rPr lang="en-US" sz="3200" b="1" dirty="0" smtClean="0">
                <a:solidFill>
                  <a:srgbClr val="000000"/>
                </a:solidFill>
                <a:latin typeface="Hammersmith One Bold"/>
              </a:rPr>
              <a:t>Deployment in Progress</a:t>
            </a:r>
            <a:endParaRPr lang="en-US" sz="3200" b="1" dirty="0">
              <a:solidFill>
                <a:srgbClr val="000000"/>
              </a:solidFill>
              <a:latin typeface="Hammersmith One Bold"/>
            </a:endParaRPr>
          </a:p>
        </p:txBody>
      </p:sp>
      <p:pic>
        <p:nvPicPr>
          <p:cNvPr id="28"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l="160" t="21264" r="6608" b="71845"/>
          <a:stretch>
            <a:fillRect/>
          </a:stretch>
        </p:blipFill>
        <p:spPr>
          <a:xfrm>
            <a:off x="293125" y="978119"/>
            <a:ext cx="5927175" cy="152304"/>
          </a:xfrm>
          <a:prstGeom prst="rect">
            <a:avLst/>
          </a:prstGeom>
        </p:spPr>
      </p:pic>
      <p:pic>
        <p:nvPicPr>
          <p:cNvPr id="1026" name="Picture 2" descr="https://miro.medium.com/max/2000/1*-83DPMQB9cuyd-cli64Wv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285" y="1784216"/>
            <a:ext cx="5183115" cy="29155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iro.medium.com/max/3840/1*iuhDN5jgwKBR6GpAIAVCS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20300" y="2537707"/>
            <a:ext cx="4225122" cy="2376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miro.medium.com/max/3840/1*BR3N7Z8VPaWYHq6pkGA0ZA.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3592" y="1360495"/>
            <a:ext cx="4185641" cy="23544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
          <p:cNvSpPr txBox="1"/>
          <p:nvPr/>
        </p:nvSpPr>
        <p:spPr>
          <a:xfrm>
            <a:off x="712982" y="5105061"/>
            <a:ext cx="11176251" cy="1477328"/>
          </a:xfrm>
          <a:prstGeom prst="rect">
            <a:avLst/>
          </a:prstGeom>
        </p:spPr>
        <p:txBody>
          <a:bodyPr wrap="square" lIns="0" tIns="0" rIns="0" bIns="0" rtlCol="0" anchor="t">
            <a:spAutoFit/>
          </a:bodyPr>
          <a:lstStyle/>
          <a:p>
            <a:pPr lvl="0" algn="just">
              <a:lnSpc>
                <a:spcPct val="200000"/>
              </a:lnSpc>
            </a:pPr>
            <a:r>
              <a:rPr lang="en-US" sz="2400" dirty="0" smtClean="0">
                <a:latin typeface="Times New Roman" panose="02020603050405020304" pitchFamily="18" charset="0"/>
                <a:cs typeface="Times New Roman" panose="02020603050405020304" pitchFamily="18" charset="0"/>
              </a:rPr>
              <a:t>As soon as developer push code to </a:t>
            </a:r>
            <a:r>
              <a:rPr lang="en-US" sz="2400" dirty="0" err="1" smtClean="0">
                <a:latin typeface="Times New Roman" panose="02020603050405020304" pitchFamily="18" charset="0"/>
                <a:cs typeface="Times New Roman" panose="02020603050405020304" pitchFamily="18" charset="0"/>
              </a:rPr>
              <a:t>github</a:t>
            </a:r>
            <a:r>
              <a:rPr lang="en-US" sz="2400" dirty="0" smtClean="0">
                <a:latin typeface="Times New Roman" panose="02020603050405020304" pitchFamily="18" charset="0"/>
                <a:cs typeface="Times New Roman" panose="02020603050405020304" pitchFamily="18" charset="0"/>
              </a:rPr>
              <a:t> repository, our Jenkins pipeline will be triggered and it will run the </a:t>
            </a:r>
            <a:r>
              <a:rPr lang="en-US" sz="2400" dirty="0" err="1" smtClean="0">
                <a:latin typeface="Times New Roman" panose="02020603050405020304" pitchFamily="18" charset="0"/>
                <a:cs typeface="Times New Roman" panose="02020603050405020304" pitchFamily="18" charset="0"/>
              </a:rPr>
              <a:t>ansible</a:t>
            </a:r>
            <a:r>
              <a:rPr lang="en-US" sz="2400" dirty="0" smtClean="0">
                <a:latin typeface="Times New Roman" panose="02020603050405020304" pitchFamily="18" charset="0"/>
                <a:cs typeface="Times New Roman" panose="02020603050405020304" pitchFamily="18" charset="0"/>
              </a:rPr>
              <a:t> for deployment and also notify the teams on slack.</a:t>
            </a:r>
          </a:p>
        </p:txBody>
      </p:sp>
    </p:spTree>
    <p:extLst>
      <p:ext uri="{BB962C8B-B14F-4D97-AF65-F5344CB8AC3E}">
        <p14:creationId xmlns:p14="http://schemas.microsoft.com/office/powerpoint/2010/main" val="30716275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626</TotalTime>
  <Words>478</Words>
  <Application>Microsoft Office PowerPoint</Application>
  <PresentationFormat>Widescreen</PresentationFormat>
  <Paragraphs>79</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Clear Sans Regular</vt:lpstr>
      <vt:lpstr>Hammersmith One Bold</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Jhagrolia</dc:creator>
  <cp:lastModifiedBy>Aman Jhagrolia</cp:lastModifiedBy>
  <cp:revision>39</cp:revision>
  <dcterms:created xsi:type="dcterms:W3CDTF">2021-11-23T12:35:45Z</dcterms:created>
  <dcterms:modified xsi:type="dcterms:W3CDTF">2021-11-25T04:58:29Z</dcterms:modified>
</cp:coreProperties>
</file>